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handoutMasterIdLst>
    <p:handoutMasterId r:id="rId126"/>
  </p:handoutMasterIdLst>
  <p:sldIdLst>
    <p:sldId id="267" r:id="rId2"/>
    <p:sldId id="274" r:id="rId3"/>
    <p:sldId id="303" r:id="rId4"/>
    <p:sldId id="301" r:id="rId5"/>
    <p:sldId id="306" r:id="rId6"/>
    <p:sldId id="302" r:id="rId7"/>
    <p:sldId id="402" r:id="rId8"/>
    <p:sldId id="308" r:id="rId9"/>
    <p:sldId id="309" r:id="rId10"/>
    <p:sldId id="310" r:id="rId11"/>
    <p:sldId id="311" r:id="rId12"/>
    <p:sldId id="312" r:id="rId13"/>
    <p:sldId id="304" r:id="rId14"/>
    <p:sldId id="269" r:id="rId15"/>
    <p:sldId id="273" r:id="rId16"/>
    <p:sldId id="272" r:id="rId17"/>
    <p:sldId id="282" r:id="rId18"/>
    <p:sldId id="283" r:id="rId19"/>
    <p:sldId id="284" r:id="rId20"/>
    <p:sldId id="285" r:id="rId21"/>
    <p:sldId id="286" r:id="rId22"/>
    <p:sldId id="288" r:id="rId23"/>
    <p:sldId id="295" r:id="rId24"/>
    <p:sldId id="296" r:id="rId25"/>
    <p:sldId id="298" r:id="rId26"/>
    <p:sldId id="299" r:id="rId27"/>
    <p:sldId id="289" r:id="rId28"/>
    <p:sldId id="287" r:id="rId29"/>
    <p:sldId id="281" r:id="rId30"/>
    <p:sldId id="290" r:id="rId31"/>
    <p:sldId id="292" r:id="rId32"/>
    <p:sldId id="291" r:id="rId33"/>
    <p:sldId id="293" r:id="rId34"/>
    <p:sldId id="300" r:id="rId35"/>
    <p:sldId id="294" r:id="rId36"/>
    <p:sldId id="313" r:id="rId37"/>
    <p:sldId id="314" r:id="rId38"/>
    <p:sldId id="315" r:id="rId39"/>
    <p:sldId id="316" r:id="rId40"/>
    <p:sldId id="317" r:id="rId41"/>
    <p:sldId id="318" r:id="rId42"/>
    <p:sldId id="319" r:id="rId43"/>
    <p:sldId id="339" r:id="rId44"/>
    <p:sldId id="320" r:id="rId45"/>
    <p:sldId id="321" r:id="rId46"/>
    <p:sldId id="337" r:id="rId47"/>
    <p:sldId id="336" r:id="rId48"/>
    <p:sldId id="322" r:id="rId49"/>
    <p:sldId id="323" r:id="rId50"/>
    <p:sldId id="324" r:id="rId51"/>
    <p:sldId id="340" r:id="rId52"/>
    <p:sldId id="341" r:id="rId53"/>
    <p:sldId id="342" r:id="rId54"/>
    <p:sldId id="343" r:id="rId55"/>
    <p:sldId id="327" r:id="rId56"/>
    <p:sldId id="325" r:id="rId57"/>
    <p:sldId id="328" r:id="rId58"/>
    <p:sldId id="329" r:id="rId59"/>
    <p:sldId id="326" r:id="rId60"/>
    <p:sldId id="345" r:id="rId61"/>
    <p:sldId id="346" r:id="rId62"/>
    <p:sldId id="330" r:id="rId63"/>
    <p:sldId id="332" r:id="rId64"/>
    <p:sldId id="331" r:id="rId65"/>
    <p:sldId id="334" r:id="rId66"/>
    <p:sldId id="335" r:id="rId67"/>
    <p:sldId id="333" r:id="rId68"/>
    <p:sldId id="347" r:id="rId69"/>
    <p:sldId id="348" r:id="rId70"/>
    <p:sldId id="350" r:id="rId71"/>
    <p:sldId id="349"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371" r:id="rId90"/>
    <p:sldId id="372" r:id="rId91"/>
    <p:sldId id="368" r:id="rId92"/>
    <p:sldId id="373" r:id="rId93"/>
    <p:sldId id="369" r:id="rId94"/>
    <p:sldId id="374" r:id="rId95"/>
    <p:sldId id="370" r:id="rId96"/>
    <p:sldId id="375" r:id="rId97"/>
    <p:sldId id="376" r:id="rId98"/>
    <p:sldId id="377" r:id="rId99"/>
    <p:sldId id="378" r:id="rId100"/>
    <p:sldId id="379" r:id="rId101"/>
    <p:sldId id="380" r:id="rId102"/>
    <p:sldId id="381" r:id="rId103"/>
    <p:sldId id="382" r:id="rId104"/>
    <p:sldId id="383" r:id="rId105"/>
    <p:sldId id="384" r:id="rId106"/>
    <p:sldId id="385" r:id="rId107"/>
    <p:sldId id="386" r:id="rId108"/>
    <p:sldId id="387" r:id="rId109"/>
    <p:sldId id="388" r:id="rId110"/>
    <p:sldId id="389" r:id="rId111"/>
    <p:sldId id="390" r:id="rId112"/>
    <p:sldId id="391" r:id="rId113"/>
    <p:sldId id="392" r:id="rId114"/>
    <p:sldId id="393" r:id="rId115"/>
    <p:sldId id="394" r:id="rId116"/>
    <p:sldId id="395" r:id="rId117"/>
    <p:sldId id="396" r:id="rId118"/>
    <p:sldId id="397" r:id="rId119"/>
    <p:sldId id="398" r:id="rId120"/>
    <p:sldId id="399" r:id="rId121"/>
    <p:sldId id="400" r:id="rId122"/>
    <p:sldId id="401" r:id="rId123"/>
    <p:sldId id="280"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900" autoAdjust="0"/>
  </p:normalViewPr>
  <p:slideViewPr>
    <p:cSldViewPr snapToGrid="0">
      <p:cViewPr varScale="1">
        <p:scale>
          <a:sx n="68" d="100"/>
          <a:sy n="68" d="100"/>
        </p:scale>
        <p:origin x="1262" y="-68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2/20/2025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20T06:25:00.803"/>
    </inkml:context>
    <inkml:brush xml:id="br0">
      <inkml:brushProperty name="width" value="0.05292" units="cm"/>
      <inkml:brushProperty name="height" value="0.05292" units="cm"/>
      <inkml:brushProperty name="color" value="#FF0000"/>
    </inkml:brush>
  </inkml:definitions>
  <inkml:trace contextRef="#ctx0" brushRef="#br0">2346 1905 0,'18'0'31,"211"35"-15,-159-17 0,-17 0-16,53-1 15,-71-17-15,36 18 0,-18-1 16,18 1-16,52 0 0,-52-1 0,34 19 15,-16-36-15,-1 17 0,35 1 0,212 0 16,159 17 0,0 53-1,35 18 1,-105-88 0,-89-18-1,18 0 1,-283 0-1,177 0 1,-212 0-16,106 0 16,-105 0-16,52 0 15,18 0 1,-53 0 0,-18 0-1,-17 0-15,17 0 16,-17 0-1</inkml:trace>
  <inkml:trace contextRef="#ctx0" brushRef="#br0" timeOffset="2144.31">15469 2293 0,'0'0'0,"177"18"15,-107-18-15,54 0 0,-54 0 16,1 0-16,-36 0 0,36 0 0,-18 0 15,158-36 1,-34 1 0,-19 0-1,-87 35 1,-36 0-16,89 0 16,-54 0-1,-34 0-15,87 0 16,36 0-1,52 0 1,-17 0 0,-141 0-16,0 0 0,-17 0 15,193 0 1,0 0 0,-158 0-16,-18 0 0,317 0 15,-211 0-15,-18-35 16,494 35-1,-459 0-15,-35 0 0,1 0 16,493 35 0,123 124-1,-635-142-15,424-17 16,-423 0 0,617 0-1,-300 0 1,-53 0-1,-335 18-15,-18-18 16,0 0-16,71 0 16,88 0-1,-176-18-15,140 1 16,54-1 0,-159 18-1,282 0 1,-159-35-1,-34-1 1,69-17 0,-52 1-1,-141 52-15,-1 0 16,1 0-16,52 0 16,-52 0-1,88 0 1,-71 0-16,0 0 15,36 0 1,-36 0-16,-17 0 0,0 0 0,17 0 16,-18 0-16,1 0 0,70 0 15,-70 0-15,17 0 16,-17 0-16,88 0 16,0 35-1,-89-35-15,36 0 31,0 0-15,-18 0 15</inkml:trace>
  <inkml:trace contextRef="#ctx0" brushRef="#br0" timeOffset="6934.05">2240 3052 0,'18'0'110,"264"0"-79,53 0-15,-229 0-16,70 0 15,-17 0-15,-18 0 0,36 0 0,-1 0 16,0 0-16,36 0 0,0 0 0,-18 17 16,0 18-16,-18-17 0,512 53 15,-212-71 1,-299 0-16,264 0 15,-194 0 1,-177 0-16,195 0 16,-106 0-1,-107 0-15,160-36 16,-18 36 0,-70 0-1,-89 0-15,-17 0 16,105 0-1,-17 0 1,0 0 0,-71 0-16,88 0 15,19-17 1,-107-1-16,-18 18 16,19 0-16,-19 0 0,89 0 15,-88 0-15,17 0 16,124 0-1,-106 0-15,-18 18 16,0-1-16,18-17 0,247 71 16,-176-53-16,-36-1 15,35 1-15,1-1 0,493 19 16,-476-36 0,-17 0-16,334 0 15,-123 0 1,-299 0-1,-1 0-15,71 0 16,-36 0 0,19 0-1,-19 0 1,54 0 0,17 0-1,-35 0 1,-1 0-1,-87 0-15,17 0 16,159 0 0,-176 0-16,17 0 15,18 0 1,-35 0 0,-1 0 46,36 0 344,106 17-390,-53-17-16,-18 0 0,0 0 16,0 0-16,124 0 0,-124 0 15,-17 0-15,-1 0 0,-17 0 0,0 0 0,0 0 16,-18 0-16,71 0 15,-70 0 1,17-17 0,-53-1-16,17 18 15,89-35 1,-88 35-16,17-18 16,71 1-1,-71 17-15,18-18 16,-35 18-16,34-18 31,-16 1-15,-19 17-1,1 0 1,-18-18 359,0-17 203,0 17-578,18 0 0,-1-17 0,107 18 16,-54-1-16,54 0 0,-36-17 15,18 17-15,141-17 0,-141 35 16,52 0-16,-34 0 0,-18 0 0,0 0 0,617 0 31,-406 0-15,159 0-1,89 0 1,-406 0 0,581 0-1,-669 0-15,17 0 16,142 0 0,-178 0-16,19 0 0,123 0 15,-123 0-15,105 0 16,71 0-1,-177 0-15,213 0 16,52 0 0,0 0-1,-247 0 1,18 0-16,-18 35 0,459 71 16,-459-53-1,18-35-15,-53-1 0,212 19 16,-142-36-1,-70 0-15,0 0 0,141 0 16,-71-18 0,-87 0-16,34 18 0,124-53 15,-17 18 1,-160 18 0,89 17-1,-35 0 1,-36 0-16,0 0 15,-17 0 1,52 0 0,-52 0-16,0 0 0,70-18 15,53-17 1,-88 35 0,88 0-1,-106 0-15,89 0 16,34 0-1,-105 0-15,124 0 16,546 0 0,-635 0-16,847 0 31,-829 0-15,17 0-16,-52 0 0,-1 0 0,-17 0 15,0 0-15,-17 0 0,69 0 16,-87 0-16,0 0 15,-1 0 1</inkml:trace>
  <inkml:trace contextRef="#ctx0" brushRef="#br0" timeOffset="8597.16">1252 3792 0,'36'0'110,"-1"0"-95,-35-17-15,18-1 0,-1 18 0,36-18 16,18-17-16,176-35 0,-53 17 15,17 17-15,1-17 0,70 36 0,53-18 16,53 35-16,1429 0 16,1464 0-1,547 229 1,-477-229 0,-1375 0-1,-230 0 1,-1446 0-16,564-141 15,-441-18 1,-229 18 0,-158 106-1,-1 17 1</inkml:trace>
  <inkml:trace contextRef="#ctx0" brushRef="#br0" timeOffset="9023.08">21149 5927 0,'0'35'0,"0"-17"15,0-71-15,18 141 0,-1-88 0,-17 17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20T06:28:01.871"/>
    </inkml:context>
    <inkml:brush xml:id="br0">
      <inkml:brushProperty name="width" value="0.05292" units="cm"/>
      <inkml:brushProperty name="height" value="0.05292" units="cm"/>
      <inkml:brushProperty name="color" value="#FF0000"/>
    </inkml:brush>
  </inkml:definitions>
  <inkml:trace contextRef="#ctx0" brushRef="#br0">3510 8431 0,'53'0'47,"0"0"-31,-35 0-16,35 0 0,-1 0 15,-34 0-15,88 0 0,-71 0 16,36 0-16,-1 0 0,-17 0 0,18 0 0,17 0 16,212 0-1,-177 0-15,354 0 16,34 0-1,-176 0 1,36 0 0,-318 0-16,317 0 15,-123 0 1,-159 0-16,36 0 0,-19 0 16,19 0-16,-1 0 0,89 0 0,-89 0 15,-34 0-15,34 0 0,-35 0 0,36 0 16,158 0-1,-88 0 1,-35 0 0,-71 0-1,-70-17-15,87 17 16,-16 0 0,-72 0-16,89 0 15,0 0 1,-88 0-16,-1 0 15,107 0 1,70 0 0,0 0-1,-141 0-15,158 0 16,-17-18 0,-17 0-1,-160 18-15,36 0 16,141 0-1,-176 0-15,105 0 16,-34 0 0,-36 0-1,88-52 1,-106 52-16,106-36 16,18 36-1,-124 0 1,71 0-1,-35 0 1,-19 0 0,1 0-1,0 0 1,35 0 0,-70 0-16,0 0 15,17 0 16,-17 0 610,-1 0-641,142 0 16,-71 0-16,36 0 0,-36 0 0,35 0 15,1 36-15,-1-36 0,-17 0 0,18 0 16,140 0-16,-140 0 0,-1 0 16,1 0-16,-36 0 0,0 0 0,-17 0 15,246 0 1,-193 0-1,-54-36 1,1 19 0,-54 17-16,71-18 15,54 18 1,-89 0-16,88 0 16,-88 0-16,-18 0 0,318 0 31,-177 0-16,-141 0-15,230 18 16,-18-18 0,-36 0-1,-105 0 1,-88 0-16,88 0 16,-89 0-16,54 0 15,0 0 1,17 0-1,-35-18 1,35 18 0,0 0-1,-53 0-15,1 0 16,122 0 0,-140 0-16,35 0 0,70-53 31,-34 53-16,-72 0 1,54-18 0,-36 18-16,0 0 15,36 0 1,-18 0-16,-36 0 16,283 0-1,-247 0-15,0 0 16,159 53-1,-106-53 1,-18 0 0,0 0-1,-53 0 1,-17 0 0,0 0-1,-1 0 1,1 0 1203,-1 0-1219,1 0 15,0 0-15,17 0 422,600-105-406,-335 105-16,-36 0 0,319-18 15,-213 0-15,-17 18 0,17 0 16,53 0-16,1341-35 16,-282 35-1,-529 0 1,-777 0-16,318 0 15,-283 0 1,-140 0 0,-18 0-1,-35 0-15,140 0 32,-34 18-17,-71-1-15,123 19 16,-70-19-1,-18 1 1,-17-1 0,-36-17-1,18 0 1,-35 0-16,105 0 31,-17 18-15,-89-18-16,54 18 15,-53-18-15,-1 0 16,19 17 0</inkml:trace>
  <inkml:trace contextRef="#ctx0" brushRef="#br0" timeOffset="3295.45">3634 9313 0,'17'0'78,"213"36"-63,-160-19 1,1 1-16,-18-18 0,-1 18 0,19-1 0,0-17 16,264 18-1,18-18 1,105 0-1,406 0 1,-511 0 0,71 0-1,-1 0 1,35 0 0,-246 0-1,176 0 1,0 0-1,-264 0-15,-36 0 0,0 0 16,0 0-16,36 0 0,281 17 16,-316-17-16,-1 0 15,300 0 1,-370 0-16,123 0 16,-124 0-1,1 0 1</inkml:trace>
  <inkml:trace contextRef="#ctx0" brushRef="#br0" timeOffset="7135.82">12788 9560 0,'318'36'78,"34"34"-63,-140-17-15,53 18 0,17-1 16,53 18-16,-17 1 0,34-1 0,1 0 16,-18-35-16,-35-18 0,-18 18 0,-17-18 15,652 1 1,-352-36 0,-107 0-1,-387-18 1,246-53-1,-246 54-15,140-36 16,72-18 0,-213 54-16,18-1 15,318 0 1,35 18 0,18 0-1,-106 0 1,-36 0-1,-282 0-15,195 0 16,-19 0 0,-158 0-16,18 0 0,-36 0 15,194 0 1,-176 0-16,141 0 16,-17 0-1,-19 0 1,-105 0-1,53 0 1,18 0 0,-54 0-1,18 0 1,-52 0 0,-19-17-1,1 17-15,0 0 16,-1 0-1</inkml:trace>
  <inkml:trace contextRef="#ctx0" brushRef="#br0" timeOffset="13332.49">8008 10654 0,'0'70'187,"18"-70"-171,-1 0-16,1 0 16,194 0-1,-159 0-15,17 0 0,18 0 16,36 0-16,-1 0 0,-17 0 0,18 0 0,828 0 31,-493 53-15,35 71-1,35-54 1,-124-17 0,-69-35-1,-266-18-15,195 0 16,105-18-1,-264 1 1,282-1 0,-88 0-1,-71 1 1,-158 17-16,140 0 16,-87 0-1,52 0 1,-35 0-1,-88 0-15,106 0 16,88 0 0,18 35-1,-89 0 1,-123-35-16,17 18 0,160-18 16,-195 0-1,36 0-15,105 0 16,18 0-1,-53 0 1,-123 0 0,70 0-1,18 0 1,35 35 0,-35-35-1,-71 0-15,53 0 16,-53 0-1,-17 0-15,35 0 16,-35 0 0,35 0-1,-36 0 1,1 0-16,35 0 31,-18 0-15,-17 0-16,-1 0 0,71 0 15,-70 0 1,35 18 0,53 17-1,-71-35 1,18 18 0,18-18-1,-36 35 1,-17-35 249,-1 0-249,142 0 31,141 0-31,-212 0-1,18 0-15,-18 0 0,35 0 0,-34 0 16,17 0-16,-1 0 0,-52 0 0,18 0 15,-1 0-15,1 0 0,-18 0 0,0 0 0,17 18 16,54-18 0,-89 0-16,89 35 15,-1 18 1,-88-35-16,124 17 16,-71-35-1,-52 0-15,122 0 16,1 0-1,-53 0 1,17 0 0,-105 0-16,35-18 15,106 1 1,-124 17-16,-17 0 0,87-36 16,-87 36-16,300 0 31,-266 0-16,-16 0-15,193 0 16,-70 53 0,-142-35-16,19-18 0,34 35 31,-34-35-15,-19 0-1,-17-18 1313,53 1-1312,0 17-16,-18 0 16,-17-18-16,0 18 0,-1-17 0,1 17 15,-1 0-15,1 0 0,17 0 16,-17 0-16,0 0 0,-1 0 15,1-18 1,35 18 0,-36 0 31</inkml:trace>
  <inkml:trace contextRef="#ctx0" brushRef="#br0" timeOffset="21221.26">6809 15981 0,'17'0'125,"177"0"-94,529 53-15,-546-53 0,-1 0-16,36 0 0,17 0 0,18 0 15,-18 0-15,1 0 0,-1 0 0,-17 0 16,17 0-16,-17 0 0,-36-18 0,36-17 15,582 17 1,-142 18 0,-193 0-1,-159-35 1,-265 35 0,0 0-16,36 0 15,105 0 1,-141 0-16,-17 0 0,176 18 31,-70 17-15,-107-35-16,1 0 15,35 17 1,-36-17 0,19 0-1,-19 0-15,1 0 0,17 0 31,-17 0-15</inkml:trace>
  <inkml:trace contextRef="#ctx0" brushRef="#br0" timeOffset="21771.49">15963 13811 0,'18'0'141,"35"36"-141</inkml:trace>
  <inkml:trace contextRef="#ctx0" brushRef="#br0" timeOffset="22055.41">17445 14023 0,'547'18'15,"-424"-18"1,-793-18-16,1428 36 0,-669-18 0,-1 0 0,-35 0 16,141 0-1,-159-18 1,18 18 78,17-35-79,1 35-15,-18-18 0,17 0 16,124-17-16,-105 17 0,34 1 16,-35-18-16,18-1 0</inkml:trace>
  <inkml:trace contextRef="#ctx0" brushRef="#br0" timeOffset="22885.57">21855 12700 0,'17'0'0,"1"0"32,17 0-17,-17 0-15,-1 0 16,1 0-16,88 0 31,0 35-15,-53-35-16,0 18 0,17-18 0,1 0 15,-1 0-15,18 0 0,1 0 0,-1 0 16,-18 0-16,318-106 16,-299 88-16,246-52 15,-282 52-15,529-88 31,-565 89-15,36 17-16,106-18 16,-71 18-1,-52 0 1,-19 0-16,36 0 16,-35 0-1,-1 0-15,19 0 16,-19 0-1,36 0 1,-35 0 0,-1 0-1</inkml:trace>
  <inkml:trace contextRef="#ctx0" brushRef="#br0" timeOffset="23813.29">4092 12965 0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2-20T06:28:56.862"/>
    </inkml:context>
    <inkml:brush xml:id="br0">
      <inkml:brushProperty name="width" value="0.05292" units="cm"/>
      <inkml:brushProperty name="height" value="0.05292" units="cm"/>
      <inkml:brushProperty name="color" value="#FF0000"/>
    </inkml:brush>
  </inkml:definitions>
  <inkml:trace contextRef="#ctx0" brushRef="#br0">2293 4392 0,'18'0'78</inkml:trace>
  <inkml:trace contextRef="#ctx0" brushRef="#br0" timeOffset="3260.07">3598 3457 0,'0'0'0,"0"-17"0,0-1 16,0 0 15,18 18 32,53-17-48,-54-1 1,18 0-16,1 18 0,-1-17 0,0 17 16,18 0-16,0-18 0,-18 18 0,18-18 15,0 18-15,-35-17 0,35-1 0,0 1 16,352-72 0,-316 72-16,493-107 31,-265 71-16,-211 53-15,388 0 16,35 0 0,-353 0-16,301 0 15,-336 0-15,35 0 16,1006 18 0,-1006-18-1,777 0 1,-212 0-1,-18 0 1,-18 0 0,72 0-1,-636 0-15,35 0 16,547-18 0,-582 1-16,36 17 0,599-36 15,-159 36 1,-493 0-1,34 0-15,407 0 16,-459 0-16,352 0 16,-193 0-1,-195 0-15,177 0 16,-158 0-16,52 0 16,17 0-1,-140 0-15,35 0 0,-35 0 16,140 0-1,-34 0 1,-18 0 0,35 0-1,-124 0-15,72 0 16,-72 0 0,1 0-16,-18 53 31,71 265-16,-54-212-15,1-18 16,105 300 0,-105-265-16,35-17 0,17 194 15,-70-229-15,0-18 16,18-36-16,-18 36 0,0 0 16,0-35-1,-35-18 126,-1 0-126,19 0-15,-18 0 0,-1 0 16,19 0-16,-19 0 0,1 0 16,-53 0-1,53 0-15,-71 0 16,0 0 0,71 0-16,-1 0 15,-193 0 1,176 0-16,18 0 15,-106 0 1,105 0-16,-87 0 16,-71 0-1,0 0 1,-106 0 0,-141 0-1,-335 0 1,-300 0-1,-88 0 1,846 0-16,-1005 0 16,-105 0-1,1093 0-15,-918 0 16,389 0 0,635 0-16,-424 0 15,441 0-15,36-36 16,-865-175-1,918 193-15,35-35 16,-248-17 0,283 52-16,-35-17 15,35 35 1,18 0 156,17 0-157,-17 0-15,0 0 0,-71 17 16,53-17-16,-141 36 0,106-1 0,-53-17 16,53-18-16,-53 17 0,17-17 0,1 0 15,-177 0 1,35 0 0,212 0-1</inkml:trace>
  <inkml:trace contextRef="#ctx0" brushRef="#br0" timeOffset="9621.67">4621 12083 0,'36'0'141,"158"53"-126,-141-53-15,-18 0 16,71 0-16,-36 0 0,-34 0 16,34 0-16,1 0 0,17 0 0,0 0 15,36 0-15,-36 0 0,0 0 0,35 0 16,-34 0-16,334 0 15,-123 0 1,-36 0 0,1 0-1,-89 0 1,-105 0-16,211 0 16,-53 0-1,-176 0-15,159 0 16,-71 0-1,-123 0-15,17 0 16,71 0 0,-71 0-16,124 0 15,17 0 1,1 0 0,-160 0-16,19 0 0,-19 0 15,54 0 1,-54 0-16,1 0 15,53 0 1,-54 0-16,54 0 16,88 0-1,-18-18 1,-88 18-16,141-18 16,-71 1-1,-88 17-15,54 0 16,-37 0-1,-34 0-15,35 0 16,-18 0 0,-17 0-16,52 0 31,-52 0-15</inkml:trace>
  <inkml:trace contextRef="#ctx0" brushRef="#br0" timeOffset="12178.73">5362 8696 0,'53'-35'125,"53"17"-109,-35 18-16,-36 0 16,0 0-16,18 0 0,-35 0 0,35 0 15,-1 0-15,-34 0 0,35 0 0,-18 0 16,177 0-1,-71 0 1,-70 0-16,105 0 16,53 0-1,-158 0-15,-18 0 16,0 0-16,0 0 0,0 0 0,-18 0 16,0 0-16,18 0 0,-18 0 0,1 0 15,16 0-15,-16 0 0,-1 0 0,18 0 0,-35 0 16,35 0-16,70 0 15,-88 0-15,-17 0 16,35 0-16,-18 0 0,0 0 0,18 0 16,124 0-1,-19 0 1,-52 0 0,-53 0-1,18 0 1,35 0-1,35 0 1,-106 0-16,0 0 0,1 0 16,-1 0-16,0 0 0,18 0 0,-35 0 15,17 0-15,18 0 0,-36 0 0,36 0 16,-35 0-16,17 0 0,18 0 0,-35 0 16,17 0-16,0 0 0,-17 0 0,17 0 15,-17 0-15,105 0 16,-52 0-1,-53 0-15,17 0 0,-17 0 16,17 0-16,0 0 0,-17 0 0,-1 0 0,1 0 16,0 0-16,52 0 15,-52 0 1,-1 0-16,1 0 0,17 0 16,1 0-16,-19 0 15,1 0-15,0 0 0,-1 0 16,1 0-16,52 0 15,36 0 1,-70 0 0,-19 0-16,1 0 0,17 0 15,-17 0-15,-1 0 0,19 0 0,-1 0 16,35 0 0,-34 0-1,17-18 1,-36 18-16,19 0 31,-36-35-15</inkml:trace>
  <inkml:trace contextRef="#ctx0" brushRef="#br0" timeOffset="18661.23">5750 6844 0,'53'0'297,"106"0"-281,-106 0-16,35 0 0,-17 0 15,-18 0-15,70 0 16,-70 0-16,-18 0 0,18 0 0,-18 0 0,1 0 15,-1 0-15,18 0 0,35 0 16,-70 0 0,88 0-1,-54 0 1,-16 0 0,-19 0-1,1 0-15,0 0 16</inkml:trace>
  <inkml:trace contextRef="#ctx0" brushRef="#br0" timeOffset="19997.61">9084 7003 0,'106'17'94,"35"1"-79,-88-18-15,35 18 0,18-18 0,-18 0 16,0 0-16,36 0 0,-36 0 0,0 0 15,18-36-15,-18 19 0,53-19 16,-53-17-16</inkml:trace>
  <inkml:trace contextRef="#ctx0" brushRef="#br0" timeOffset="20425.47">11042 6597 0,'18'0'31,"-1"0"-16,18 0-15,1 0 0,17 0 0,0 0 16,17 0-16,1 18 0,-18-1 0,17 1 16,1-1-16,387 107 15,-17-53 1,-317-71-16,-36 0 16,159 0-1,-177 0 1</inkml:trace>
  <inkml:trace contextRef="#ctx0" brushRef="#br0" timeOffset="21191.66">12753 6879 0,'123'0'78,"-17"-17"-62,-18-1-16,36 0 0,17-17 15,194-36-15,-158 18 0,34 18 16,18-18-16,18 0 0,18 0 0,-36 53 0,18-17 16,-17-1-16,-19-17 0,301 0 15,-177-1 1,-300 19-16,-17 17 16,-1 0-1,-34 0 48</inkml:trace>
  <inkml:trace contextRef="#ctx0" brushRef="#br0" timeOffset="21655.39">16140 5803 0,'0'0'0,"52"71"78,125 105-63,35 1 1,-36-54 0,-141-105-16,53 35 15,-123 17 79,-18 1-78,36-36-16,-1 0 0,18-17 15,0-1-15,-18-17 0,18 18 16</inkml:trace>
  <inkml:trace contextRef="#ctx0" brushRef="#br0" timeOffset="30105.14">7161 4674 0,'71'-53'16,"35"0"-1,-71 53 1,-17 0-16,17 0 0,-17 0 0,70-35 16,18 0-1,-18 17 1,71 18-1,-124 0-15,124 0 32,-54 0-17,-52 0-15,18 0 16,88 0 0,-18 0-1,-106 0-15,177 0 16,-71 0-1,-71 0-15,89 0 16,-53 0 0,-35 36 15,-54 16-15,1-34-1,17 70 1,36 36-1,-71-89-15,0 0 16,17-35-16,-17 36 0,0 17 16,0-18-16,36 35 15,-36-52 1,0 0-16,0 17 16,0-17-16,0 17 15,0-18 1,-18 36-1,-35-17 1,0 17 0,-53-1-1,71-34-15,17 0 0,-88 17 16,1 0 0,-36 1-1,70-19 1,36-17-16,-18 0 0,35 0 15,-35 0-15,18 18 0,0-18 16,17 0-16,-17 18 0,-1-18 0,36 17 16,-17-17-16,-1 18 0,1-18 0,-1 0 15,0 0-15,-17 17 16,-36 1 0,54-18-16,-36 18 15,35-18-15,-17 0 16,-141 70-1,140-70-15,-140 18 32,88-18-17,52 0-15,-52 0 16,18-35 0,-18 17-1,52 0 1,19 18-16,-1-17 15,0 17-15,-35-53 16,0 53 0,36-18-16,-36 1 31,18-36 0,17 35-15,18 0-1,-18-17 1,18 17 0,-17-17-1,17 17 17,-18-52-17,18 52-15,-18 1 0,18-1 16,0 0-16,0-87 15,0 52 1,0 0 0,0-35-1,36-36 1,-19 106 0,1 1-16,0-19 0,70-52 15,-35 18 16,17 34-15,-70 19-16,36-1 16,34-17-1,-70 17-15,18 18 16,70 0 0,53-35-1,-106 17-15,-17 18 0,194-17 31,-142 17-15</inkml:trace>
  <inkml:trace contextRef="#ctx0" brushRef="#br0" timeOffset="35638">9754 4710 0,'0'0'0,"18"0"0,-18-18 15,18 18-15,-1 0 0,1 0 16,-1 0-16,-17-18 0,18 18 0,0-17 16,35 17-1,17 0 1,-34 0-16,16 0 15,-16 0-15,34 0 16,142 17 0,17 54-1,-176-71-15,141 53 16,-53-18 0,-123-17-1,35 52 1,0-52-1,-53 0-15,0-1 0,0 89 32,0-71-17,0 1 1,0-1 0,-36-18-1,36 1 1,-88 35-1,0 18 1,53-71-16,35 35 16,-35 0-16,-54 36 15,54-54-15,17 1 16,-87 53 0,52-71-16,-177 35 15,177-18-15,18 1 0,-18-18 16,0 18-16,0-1 0,18 1 15,18-18-15,-19 0 0,1 0 0,17 0 16,1 0-16,-1 0 0,-17 0 0,17 0 16,-88 0-1,71 0 1,17 0-16,-52-18 16,35-17-1,-1 17 1,1-17-1,35 0-15,-18 0 16,18-18 0,0 35-16,0-17 15,0-18 1,0-18 0,71-17-1,-18-35 1,-36 105-1,1-17-15,53-89 16,-18 71 0,-36 36-16,18-36 15,1 35 1,-19 0-16,19 1 16,-19 17 15,19 0-16</inkml:trace>
  <inkml:trace contextRef="#ctx0" brushRef="#br0" timeOffset="39302.23">11112 4639 0,'0'-18'78,"0"1"-62,53-19 0,18 36-1,-36 0-15,1 0 0,52-35 16,-53 35-16,230 0 31,-36 35-15,18 36-1,-106 0 1,-106-54 0,18 36-1,-18 0 1,1-18 0,-19 1-1,-17-19 1,0 19-1,0-19-15,0 1 0,0-1 16,0 1-16,0 0 16,0 17-1,0-17-15,-17 17 0,-1-17 16,18-1-16,-18 1 0,1-18 16,-1 35-16,0-17 0,-70 35 15,-18 0 1,18-1-1,35-52 1,-70 18 0,105-18-16,-123 0 31,53 0-15,53 0-16,17 0 0,-17 0 15,17 0-15,-176-18 16,159 1-1,0-1-15,-142-17 16,142 17-16,-18 1 0,35 17 16,-35-18-16,-35 0 15,71 18 48,-19-53-48,36 36-15,0-1 16,0 1-16,0-1 0,0 0 0,0 1 16,0-1-16,0-35 15,0-17 1,36 34 0,-1 1-1,-18 0 1,19-1-1,34 19 1,-52-1 0,141-88-1,-142 106-15,19-17 0,175-54 32,-105 71-17,-71 0-15,-17 0 0,0 0 16,-1 0-16,19 0 15,-19 0-15,18 0 16,-17 0 0,0 0 15,-18 18 235</inkml:trace>
  <inkml:trace contextRef="#ctx0" brushRef="#br0" timeOffset="41478.25">13123 6227 0,'36'0'47,"87"335"-16,-88-230-31,18 178 16,-53-213-16,53 89 16,-53-71-1,0-53-15,0-17 16,0 0-1</inkml:trace>
  <inkml:trace contextRef="#ctx0" brushRef="#br0" timeOffset="41962.28">13000 6262 0,'-18'17'0,"36"-34"0,-177 387 16,141-282-1,1 1-15,-1 16 0,1-52 0,-1 0 16,18 0-16,0-18 0,0 1 16,0 17-16,0-18 0,0 0 0,53 36 15,0-36-15,-36-17 0,19-1 0,17 1 16,-36-18-16,177 18 16,-123-18-16,17 0 15,-17-18-15,105-53 0,-88 36 16,-35-18-16,0 18 0,0-18 0,-18 0 0,18 0 15,35-176 1,-158 141 0,34 52-16,-87-52 15,-71-18 1,159 89-16,-106-36 16,70 35-16,-70 18 15,-71 0 1</inkml:trace>
  <inkml:trace contextRef="#ctx0" brushRef="#br0" timeOffset="42828.53">8290 8043 0</inkml:trace>
  <inkml:trace contextRef="#ctx0" brushRef="#br0" timeOffset="44667.7">16192 8149 0,'177'0'78,"-107"-17"-62,19-1-16,34 0 0,1-17 15,34 17-15,-17 18 0,36 0 0,17-17 16,-53-1-16,35-17 0,159-53 0,-176 52 15,0 19-15,-36-36 0,-17 35 0,-53 0 16,18-17 0,-89 35 15</inkml:trace>
  <inkml:trace contextRef="#ctx0" brushRef="#br0" timeOffset="45104.83">17498 6914 0,'53'0'31,"141"142"-15,-141-107 0,0 18-16,-1-18 0,1 18 0,18-18 15,-1 18-15,36 18 0,-35-18 0,17 0 16,177 88 0,-212-124-16,123 19 15,-158-36 1,-124 141 31,18-18-32,52-88-15,-17 18 0,0 0 0,1 0 16,16-18-16,-34 1 0,17-1 0,0 0 16,0 1-16,18-36 0,17 17 0,0 1 15,1-1 1</inkml:trace>
  <inkml:trace contextRef="#ctx0" brushRef="#br0" timeOffset="46023.93">17321 9543 0,'194'53'93,"89"-53"-77,599-159 0,-406 35-16</inkml:trace>
  <inkml:trace contextRef="#ctx0" brushRef="#br0" timeOffset="46483.36">19861 8643 0,'36'0'47,"17"0"-47,-18 35 0,18 1 0,0-19 15,-36 19-15,36-1 0,0-18 0,-18 19 16,-17-19-16,17 1 0,-35 17 0,18 1 15,-18-19-15,0 18 0,18 1 0,-18-1 16,-18 71 0,-123 70-1,88-123-15,-247 141 16,18-53 0,229-123-1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2/20/2025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100</a:t>
            </a:fld>
            <a:endParaRPr lang="en-IN"/>
          </a:p>
        </p:txBody>
      </p:sp>
    </p:spTree>
    <p:extLst>
      <p:ext uri="{BB962C8B-B14F-4D97-AF65-F5344CB8AC3E}">
        <p14:creationId xmlns:p14="http://schemas.microsoft.com/office/powerpoint/2010/main" val="368524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102</a:t>
            </a:fld>
            <a:endParaRPr lang="en-IN"/>
          </a:p>
        </p:txBody>
      </p:sp>
    </p:spTree>
    <p:extLst>
      <p:ext uri="{BB962C8B-B14F-4D97-AF65-F5344CB8AC3E}">
        <p14:creationId xmlns:p14="http://schemas.microsoft.com/office/powerpoint/2010/main" val="218898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104</a:t>
            </a:fld>
            <a:endParaRPr lang="en-IN"/>
          </a:p>
        </p:txBody>
      </p:sp>
    </p:spTree>
    <p:extLst>
      <p:ext uri="{BB962C8B-B14F-4D97-AF65-F5344CB8AC3E}">
        <p14:creationId xmlns:p14="http://schemas.microsoft.com/office/powerpoint/2010/main" val="25408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109</a:t>
            </a:fld>
            <a:endParaRPr lang="en-IN"/>
          </a:p>
        </p:txBody>
      </p:sp>
    </p:spTree>
    <p:extLst>
      <p:ext uri="{BB962C8B-B14F-4D97-AF65-F5344CB8AC3E}">
        <p14:creationId xmlns:p14="http://schemas.microsoft.com/office/powerpoint/2010/main" val="413467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113</a:t>
            </a:fld>
            <a:endParaRPr lang="en-IN"/>
          </a:p>
        </p:txBody>
      </p:sp>
    </p:spTree>
    <p:extLst>
      <p:ext uri="{BB962C8B-B14F-4D97-AF65-F5344CB8AC3E}">
        <p14:creationId xmlns:p14="http://schemas.microsoft.com/office/powerpoint/2010/main" val="344344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118</a:t>
            </a:fld>
            <a:endParaRPr lang="en-IN"/>
          </a:p>
        </p:txBody>
      </p:sp>
    </p:spTree>
    <p:extLst>
      <p:ext uri="{BB962C8B-B14F-4D97-AF65-F5344CB8AC3E}">
        <p14:creationId xmlns:p14="http://schemas.microsoft.com/office/powerpoint/2010/main" val="1781037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120</a:t>
            </a:fld>
            <a:endParaRPr lang="en-IN"/>
          </a:p>
        </p:txBody>
      </p:sp>
    </p:spTree>
    <p:extLst>
      <p:ext uri="{BB962C8B-B14F-4D97-AF65-F5344CB8AC3E}">
        <p14:creationId xmlns:p14="http://schemas.microsoft.com/office/powerpoint/2010/main" val="3549267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2/20/2025</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2/20/2025</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2/20/2025</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2/20/2025</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2/20/2025</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2/20/2025</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2/20/2025</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2/20/2025</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2/20/2025</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2/20/2025</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2/20/2025</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customXml" Target="../ink/ink2.xml"/></Relationships>
</file>

<file path=ppt/slides/_rels/slide10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02.xml.rels><?xml version="1.0" encoding="UTF-8" standalone="yes"?>
<Relationships xmlns="http://schemas.openxmlformats.org/package/2006/relationships"><Relationship Id="rId3" Type="http://schemas.openxmlformats.org/officeDocument/2006/relationships/hyperlink" Target="https://web.dev/ttfb/"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developer.chrome.com/en/docs/lighthouse/performance/interactive/" TargetMode="External"/><Relationship Id="rId4" Type="http://schemas.openxmlformats.org/officeDocument/2006/relationships/hyperlink" Target="https://web.dev/first-contentful-paint/"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localhost:3000/about"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JS</a:t>
            </a:r>
          </a:p>
        </p:txBody>
      </p:sp>
      <p:sp>
        <p:nvSpPr>
          <p:cNvPr id="4" name="Subtitle 3"/>
          <p:cNvSpPr>
            <a:spLocks noGrp="1"/>
          </p:cNvSpPr>
          <p:nvPr>
            <p:ph type="subTitle" idx="1"/>
          </p:nvPr>
        </p:nvSpPr>
        <p:spPr/>
        <p:txBody>
          <a:bodyPr/>
          <a:lstStyle/>
          <a:p>
            <a:r>
              <a:rPr lang="en-US" b="1"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Nested File Conventions Component Hierarchy">
            <a:extLst>
              <a:ext uri="{FF2B5EF4-FFF2-40B4-BE49-F238E27FC236}">
                <a16:creationId xmlns:a16="http://schemas.microsoft.com/office/drawing/2014/main" id="{92A61073-5C39-C76D-E938-01395CEDD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86" y="423532"/>
            <a:ext cx="11461511" cy="6181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7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F71D7F-AE1F-2B2A-2B11-82F457EC5E19}"/>
              </a:ext>
            </a:extLst>
          </p:cNvPr>
          <p:cNvPicPr>
            <a:picLocks noChangeAspect="1"/>
          </p:cNvPicPr>
          <p:nvPr/>
        </p:nvPicPr>
        <p:blipFill rotWithShape="1">
          <a:blip r:embed="rId3"/>
          <a:srcRect l="19665" t="42927" r="14573" b="13333"/>
          <a:stretch/>
        </p:blipFill>
        <p:spPr>
          <a:xfrm>
            <a:off x="680180" y="959004"/>
            <a:ext cx="10987758" cy="471696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0B371E8-21D2-0B5D-0AD1-1B2FFABBBEE3}"/>
                  </a:ext>
                </a:extLst>
              </p14:cNvPr>
              <p14:cNvContentPartPr/>
              <p14:nvPr/>
            </p14:nvContentPartPr>
            <p14:xfrm>
              <a:off x="1263600" y="2901960"/>
              <a:ext cx="9189000" cy="2870640"/>
            </p14:xfrm>
          </p:contentPart>
        </mc:Choice>
        <mc:Fallback>
          <p:pic>
            <p:nvPicPr>
              <p:cNvPr id="2" name="Ink 1">
                <a:extLst>
                  <a:ext uri="{FF2B5EF4-FFF2-40B4-BE49-F238E27FC236}">
                    <a16:creationId xmlns:a16="http://schemas.microsoft.com/office/drawing/2014/main" id="{00B371E8-21D2-0B5D-0AD1-1B2FFABBBEE3}"/>
                  </a:ext>
                </a:extLst>
              </p:cNvPr>
              <p:cNvPicPr/>
              <p:nvPr/>
            </p:nvPicPr>
            <p:blipFill>
              <a:blip r:embed="rId5"/>
              <a:stretch>
                <a:fillRect/>
              </a:stretch>
            </p:blipFill>
            <p:spPr>
              <a:xfrm>
                <a:off x="1254240" y="2892600"/>
                <a:ext cx="9207720" cy="2889360"/>
              </a:xfrm>
              <a:prstGeom prst="rect">
                <a:avLst/>
              </a:prstGeom>
            </p:spPr>
          </p:pic>
        </mc:Fallback>
      </mc:AlternateContent>
    </p:spTree>
    <p:extLst>
      <p:ext uri="{BB962C8B-B14F-4D97-AF65-F5344CB8AC3E}">
        <p14:creationId xmlns:p14="http://schemas.microsoft.com/office/powerpoint/2010/main" val="391786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art showing Server Rendering with Streaming">
            <a:extLst>
              <a:ext uri="{FF2B5EF4-FFF2-40B4-BE49-F238E27FC236}">
                <a16:creationId xmlns:a16="http://schemas.microsoft.com/office/drawing/2014/main" id="{E8DB80D5-5A2C-D39C-C1CD-B2759C8D4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22" y="647700"/>
            <a:ext cx="11942956" cy="556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68C1CD2-8D27-C476-F3C3-A6CB237B19B3}"/>
                  </a:ext>
                </a:extLst>
              </p14:cNvPr>
              <p14:cNvContentPartPr/>
              <p14:nvPr/>
            </p14:nvContentPartPr>
            <p14:xfrm>
              <a:off x="825480" y="1047600"/>
              <a:ext cx="6496560" cy="3321720"/>
            </p14:xfrm>
          </p:contentPart>
        </mc:Choice>
        <mc:Fallback>
          <p:pic>
            <p:nvPicPr>
              <p:cNvPr id="2" name="Ink 1">
                <a:extLst>
                  <a:ext uri="{FF2B5EF4-FFF2-40B4-BE49-F238E27FC236}">
                    <a16:creationId xmlns:a16="http://schemas.microsoft.com/office/drawing/2014/main" id="{368C1CD2-8D27-C476-F3C3-A6CB237B19B3}"/>
                  </a:ext>
                </a:extLst>
              </p:cNvPr>
              <p:cNvPicPr/>
              <p:nvPr/>
            </p:nvPicPr>
            <p:blipFill>
              <a:blip r:embed="rId4"/>
              <a:stretch>
                <a:fillRect/>
              </a:stretch>
            </p:blipFill>
            <p:spPr>
              <a:xfrm>
                <a:off x="816120" y="1038240"/>
                <a:ext cx="6515280" cy="3340440"/>
              </a:xfrm>
              <a:prstGeom prst="rect">
                <a:avLst/>
              </a:prstGeom>
            </p:spPr>
          </p:pic>
        </mc:Fallback>
      </mc:AlternateContent>
    </p:spTree>
    <p:extLst>
      <p:ext uri="{BB962C8B-B14F-4D97-AF65-F5344CB8AC3E}">
        <p14:creationId xmlns:p14="http://schemas.microsoft.com/office/powerpoint/2010/main" val="54956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9E99-6B81-4E6C-22D5-18AA64ABF5E3}"/>
              </a:ext>
            </a:extLst>
          </p:cNvPr>
          <p:cNvSpPr>
            <a:spLocks noGrp="1"/>
          </p:cNvSpPr>
          <p:nvPr>
            <p:ph type="title"/>
          </p:nvPr>
        </p:nvSpPr>
        <p:spPr>
          <a:xfrm>
            <a:off x="1295399" y="2646555"/>
            <a:ext cx="9632795" cy="2884449"/>
          </a:xfrm>
        </p:spPr>
        <p:txBody>
          <a:bodyPr>
            <a:normAutofit fontScale="90000"/>
          </a:bodyPr>
          <a:lstStyle/>
          <a:p>
            <a:pPr algn="ctr"/>
            <a:r>
              <a:rPr lang="en-US" b="0" i="0" dirty="0">
                <a:solidFill>
                  <a:srgbClr val="171717"/>
                </a:solidFill>
                <a:effectLst/>
                <a:highlight>
                  <a:srgbClr val="00FF00"/>
                </a:highlight>
                <a:latin typeface="Inter"/>
              </a:rPr>
              <a:t>Streaming is particularly beneficial when you want to prevent long data requests from blocking the page from rendering as it can reduce the </a:t>
            </a:r>
            <a:r>
              <a:rPr lang="en-US" b="0" i="0" u="none" strike="noStrike" dirty="0">
                <a:effectLst/>
                <a:highlight>
                  <a:srgbClr val="00FF00"/>
                </a:highlight>
                <a:latin typeface="Inter"/>
                <a:hlinkClick r:id="rId3"/>
              </a:rPr>
              <a:t>Time To First Byte (TTFB)</a:t>
            </a:r>
            <a:r>
              <a:rPr lang="en-US" b="0" i="0" dirty="0">
                <a:solidFill>
                  <a:srgbClr val="171717"/>
                </a:solidFill>
                <a:effectLst/>
                <a:highlight>
                  <a:srgbClr val="00FF00"/>
                </a:highlight>
                <a:latin typeface="Inter"/>
              </a:rPr>
              <a:t> and </a:t>
            </a:r>
            <a:r>
              <a:rPr lang="en-US" b="0" i="0" u="none" strike="noStrike" dirty="0">
                <a:effectLst/>
                <a:highlight>
                  <a:srgbClr val="00FF00"/>
                </a:highlight>
                <a:latin typeface="Inter"/>
                <a:hlinkClick r:id="rId4"/>
              </a:rPr>
              <a:t>First </a:t>
            </a:r>
            <a:r>
              <a:rPr lang="en-US" b="0" i="0" u="none" strike="noStrike" dirty="0" err="1">
                <a:effectLst/>
                <a:highlight>
                  <a:srgbClr val="00FF00"/>
                </a:highlight>
                <a:latin typeface="Inter"/>
                <a:hlinkClick r:id="rId4"/>
              </a:rPr>
              <a:t>Contentful</a:t>
            </a:r>
            <a:r>
              <a:rPr lang="en-US" b="0" i="0" u="none" strike="noStrike" dirty="0">
                <a:effectLst/>
                <a:highlight>
                  <a:srgbClr val="00FF00"/>
                </a:highlight>
                <a:latin typeface="Inter"/>
                <a:hlinkClick r:id="rId4"/>
              </a:rPr>
              <a:t> Paint (FCP)</a:t>
            </a:r>
            <a:r>
              <a:rPr lang="en-US" b="0" i="0" dirty="0">
                <a:solidFill>
                  <a:srgbClr val="171717"/>
                </a:solidFill>
                <a:effectLst/>
                <a:highlight>
                  <a:srgbClr val="00FF00"/>
                </a:highlight>
                <a:latin typeface="Inter"/>
              </a:rPr>
              <a:t>. It also helps improve </a:t>
            </a:r>
            <a:r>
              <a:rPr lang="en-US" b="0" i="0" u="none" strike="noStrike" dirty="0">
                <a:effectLst/>
                <a:highlight>
                  <a:srgbClr val="00FF00"/>
                </a:highlight>
                <a:latin typeface="Inter"/>
                <a:hlinkClick r:id="rId5"/>
              </a:rPr>
              <a:t>Time to Interactive (TTI)</a:t>
            </a:r>
            <a:r>
              <a:rPr lang="en-US" b="0" i="0" dirty="0">
                <a:solidFill>
                  <a:srgbClr val="171717"/>
                </a:solidFill>
                <a:effectLst/>
                <a:highlight>
                  <a:srgbClr val="00FF00"/>
                </a:highlight>
                <a:latin typeface="Inter"/>
              </a:rPr>
              <a:t>, especially on slower devices.</a:t>
            </a:r>
            <a:endParaRPr lang="en-IN" dirty="0">
              <a:highlight>
                <a:srgbClr val="00FF00"/>
              </a:highlight>
            </a:endParaRPr>
          </a:p>
        </p:txBody>
      </p:sp>
    </p:spTree>
    <p:extLst>
      <p:ext uri="{BB962C8B-B14F-4D97-AF65-F5344CB8AC3E}">
        <p14:creationId xmlns:p14="http://schemas.microsoft.com/office/powerpoint/2010/main" val="399212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08831B-AA7E-2619-63B5-F484C3300A31}"/>
              </a:ext>
            </a:extLst>
          </p:cNvPr>
          <p:cNvPicPr>
            <a:picLocks noChangeAspect="1"/>
          </p:cNvPicPr>
          <p:nvPr/>
        </p:nvPicPr>
        <p:blipFill rotWithShape="1">
          <a:blip r:embed="rId2"/>
          <a:srcRect l="19025" t="16910" r="21432" b="7642"/>
          <a:stretch/>
        </p:blipFill>
        <p:spPr>
          <a:xfrm>
            <a:off x="1003610" y="0"/>
            <a:ext cx="9267121" cy="66051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04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4C2D2-8F05-9D08-E14B-B26EDCEF1DCE}"/>
              </a:ext>
            </a:extLst>
          </p:cNvPr>
          <p:cNvSpPr txBox="1"/>
          <p:nvPr/>
        </p:nvSpPr>
        <p:spPr>
          <a:xfrm>
            <a:off x="483684" y="1575213"/>
            <a:ext cx="10756281" cy="3416320"/>
          </a:xfrm>
          <a:prstGeom prst="rect">
            <a:avLst/>
          </a:prstGeom>
          <a:noFill/>
        </p:spPr>
        <p:txBody>
          <a:bodyPr wrap="square">
            <a:spAutoFit/>
          </a:bodyPr>
          <a:lstStyle/>
          <a:p>
            <a:pPr algn="ctr"/>
            <a:r>
              <a:rPr lang="en-US" sz="3600" b="0" i="0" dirty="0">
                <a:solidFill>
                  <a:srgbClr val="171717"/>
                </a:solidFill>
                <a:effectLst/>
                <a:highlight>
                  <a:srgbClr val="00FF00"/>
                </a:highlight>
                <a:latin typeface="Inter"/>
              </a:rPr>
              <a:t>By using Suspense, you get the benefits of:</a:t>
            </a:r>
          </a:p>
          <a:p>
            <a:pPr algn="ctr">
              <a:buFont typeface="+mj-lt"/>
              <a:buAutoNum type="arabicPeriod"/>
            </a:pPr>
            <a:r>
              <a:rPr lang="en-US" sz="3600" b="1" i="0" dirty="0">
                <a:solidFill>
                  <a:srgbClr val="171717"/>
                </a:solidFill>
                <a:effectLst/>
                <a:highlight>
                  <a:srgbClr val="00FF00"/>
                </a:highlight>
                <a:latin typeface="Inter"/>
              </a:rPr>
              <a:t>Streaming Server Rendering</a:t>
            </a:r>
            <a:r>
              <a:rPr lang="en-US" sz="3600" b="0" i="0" dirty="0">
                <a:solidFill>
                  <a:srgbClr val="171717"/>
                </a:solidFill>
                <a:effectLst/>
                <a:highlight>
                  <a:srgbClr val="00FF00"/>
                </a:highlight>
                <a:latin typeface="Inter"/>
              </a:rPr>
              <a:t> - Progressively rendering HTML from the server to the client.</a:t>
            </a:r>
          </a:p>
          <a:p>
            <a:pPr algn="ctr">
              <a:buFont typeface="+mj-lt"/>
              <a:buAutoNum type="arabicPeriod"/>
            </a:pPr>
            <a:r>
              <a:rPr lang="en-US" sz="3600" b="1" i="0" dirty="0">
                <a:solidFill>
                  <a:srgbClr val="171717"/>
                </a:solidFill>
                <a:effectLst/>
                <a:highlight>
                  <a:srgbClr val="00FF00"/>
                </a:highlight>
                <a:latin typeface="Inter"/>
              </a:rPr>
              <a:t>Selective Hydration</a:t>
            </a:r>
            <a:r>
              <a:rPr lang="en-US" sz="3600" b="0" i="0" dirty="0">
                <a:solidFill>
                  <a:srgbClr val="171717"/>
                </a:solidFill>
                <a:effectLst/>
                <a:highlight>
                  <a:srgbClr val="00FF00"/>
                </a:highlight>
                <a:latin typeface="Inter"/>
              </a:rPr>
              <a:t> - React prioritizes what components to make interactive first based on user interaction.</a:t>
            </a:r>
          </a:p>
        </p:txBody>
      </p:sp>
    </p:spTree>
    <p:extLst>
      <p:ext uri="{BB962C8B-B14F-4D97-AF65-F5344CB8AC3E}">
        <p14:creationId xmlns:p14="http://schemas.microsoft.com/office/powerpoint/2010/main" val="369817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BAD2D-AD2E-116F-DF48-BC66B9B1D718}"/>
              </a:ext>
            </a:extLst>
          </p:cNvPr>
          <p:cNvSpPr>
            <a:spLocks noGrp="1"/>
          </p:cNvSpPr>
          <p:nvPr>
            <p:ph type="title"/>
          </p:nvPr>
        </p:nvSpPr>
        <p:spPr>
          <a:xfrm>
            <a:off x="925823" y="3126058"/>
            <a:ext cx="9601200" cy="1219200"/>
          </a:xfrm>
        </p:spPr>
        <p:txBody>
          <a:bodyPr/>
          <a:lstStyle/>
          <a:p>
            <a:pPr algn="ctr"/>
            <a:r>
              <a:rPr lang="en-IN" dirty="0"/>
              <a:t>SEO </a:t>
            </a:r>
          </a:p>
        </p:txBody>
      </p:sp>
    </p:spTree>
    <p:extLst>
      <p:ext uri="{BB962C8B-B14F-4D97-AF65-F5344CB8AC3E}">
        <p14:creationId xmlns:p14="http://schemas.microsoft.com/office/powerpoint/2010/main" val="25531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892A-71FF-0590-48AD-39C63205DFA5}"/>
              </a:ext>
            </a:extLst>
          </p:cNvPr>
          <p:cNvSpPr>
            <a:spLocks noGrp="1"/>
          </p:cNvSpPr>
          <p:nvPr>
            <p:ph type="title"/>
          </p:nvPr>
        </p:nvSpPr>
        <p:spPr>
          <a:xfrm>
            <a:off x="1171149" y="2209800"/>
            <a:ext cx="9601200" cy="1219200"/>
          </a:xfrm>
        </p:spPr>
        <p:txBody>
          <a:bodyPr>
            <a:normAutofit fontScale="90000"/>
          </a:bodyPr>
          <a:lstStyle/>
          <a:p>
            <a:r>
              <a:rPr lang="en-US" b="1" i="0" dirty="0">
                <a:solidFill>
                  <a:srgbClr val="171717"/>
                </a:solidFill>
                <a:effectLst/>
                <a:latin typeface="Inter"/>
              </a:rPr>
              <a:t>Metadata Object and generate Metadata Options</a:t>
            </a:r>
            <a:br>
              <a:rPr lang="en-US" b="1" i="0" dirty="0">
                <a:solidFill>
                  <a:srgbClr val="171717"/>
                </a:solidFill>
                <a:effectLst/>
                <a:latin typeface="Inter"/>
              </a:rPr>
            </a:br>
            <a:endParaRPr lang="en-IN" dirty="0"/>
          </a:p>
        </p:txBody>
      </p:sp>
    </p:spTree>
    <p:extLst>
      <p:ext uri="{BB962C8B-B14F-4D97-AF65-F5344CB8AC3E}">
        <p14:creationId xmlns:p14="http://schemas.microsoft.com/office/powerpoint/2010/main" val="137587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F089B-67C4-6B8D-2CDB-587936421A7A}"/>
              </a:ext>
            </a:extLst>
          </p:cNvPr>
          <p:cNvPicPr>
            <a:picLocks noChangeAspect="1"/>
          </p:cNvPicPr>
          <p:nvPr/>
        </p:nvPicPr>
        <p:blipFill rotWithShape="1">
          <a:blip r:embed="rId2"/>
          <a:srcRect l="21677" t="24878" r="22713" b="25691"/>
          <a:stretch/>
        </p:blipFill>
        <p:spPr>
          <a:xfrm>
            <a:off x="921833" y="423746"/>
            <a:ext cx="9946890" cy="5408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324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B4E19-7B85-BE03-90C2-8C01E71753B9}"/>
              </a:ext>
            </a:extLst>
          </p:cNvPr>
          <p:cNvPicPr>
            <a:picLocks noChangeAspect="1"/>
          </p:cNvPicPr>
          <p:nvPr/>
        </p:nvPicPr>
        <p:blipFill rotWithShape="1">
          <a:blip r:embed="rId2"/>
          <a:srcRect l="30000" t="13496" r="30304" b="7805"/>
          <a:stretch/>
        </p:blipFill>
        <p:spPr>
          <a:xfrm>
            <a:off x="1371600" y="223743"/>
            <a:ext cx="8664498" cy="6634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596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7C8DE7-D31C-6078-4E01-5A1B1684DEE8}"/>
              </a:ext>
            </a:extLst>
          </p:cNvPr>
          <p:cNvSpPr txBox="1"/>
          <p:nvPr/>
        </p:nvSpPr>
        <p:spPr>
          <a:xfrm>
            <a:off x="624469" y="1369344"/>
            <a:ext cx="11229278" cy="4524315"/>
          </a:xfrm>
          <a:prstGeom prst="rect">
            <a:avLst/>
          </a:prstGeom>
          <a:solidFill>
            <a:schemeClr val="accent6">
              <a:lumMod val="40000"/>
              <a:lumOff val="60000"/>
            </a:schemeClr>
          </a:solidFill>
          <a:effectLst>
            <a:outerShdw blurRad="50800" dist="38100" dir="8100000" algn="tr" rotWithShape="0">
              <a:prstClr val="black">
                <a:alpha val="40000"/>
              </a:prstClr>
            </a:outerShdw>
          </a:effectLst>
        </p:spPr>
        <p:txBody>
          <a:bodyPr wrap="square">
            <a:spAutoFit/>
          </a:bodyPr>
          <a:lstStyle/>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async</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generateMetadata</a:t>
            </a:r>
            <a:r>
              <a:rPr lang="en-IN" b="0" dirty="0">
                <a:solidFill>
                  <a:srgbClr val="000000"/>
                </a:solidFill>
                <a:effectLst/>
                <a:latin typeface="hack" panose="020B0609030202020204" pitchFamily="49" charset="0"/>
              </a:rPr>
              <a:t>({ params, </a:t>
            </a:r>
            <a:r>
              <a:rPr lang="en-IN" b="0" dirty="0" err="1">
                <a:solidFill>
                  <a:srgbClr val="000000"/>
                </a:solidFill>
                <a:effectLst/>
                <a:latin typeface="hack" panose="020B0609030202020204" pitchFamily="49" charset="0"/>
              </a:rPr>
              <a:t>searchParams</a:t>
            </a:r>
            <a:r>
              <a:rPr lang="en-IN" b="0" dirty="0">
                <a:solidFill>
                  <a:srgbClr val="000000"/>
                </a:solidFill>
                <a:effectLst/>
                <a:latin typeface="hack" panose="020B0609030202020204" pitchFamily="49" charset="0"/>
              </a:rPr>
              <a:t> }, parent) {</a:t>
            </a:r>
          </a:p>
          <a:p>
            <a:br>
              <a:rPr lang="en-IN" b="0" dirty="0">
                <a:solidFill>
                  <a:srgbClr val="000000"/>
                </a:solidFill>
                <a:effectLst/>
                <a:latin typeface="hack" panose="020B0609030202020204" pitchFamily="49" charset="0"/>
              </a:rPr>
            </a:br>
            <a:r>
              <a:rPr lang="en-IN" b="0" dirty="0">
                <a:solidFill>
                  <a:srgbClr val="000000"/>
                </a:solidFill>
                <a:effectLst/>
                <a:latin typeface="hack" panose="020B0609030202020204" pitchFamily="49" charset="0"/>
              </a:rPr>
              <a:t>    </a:t>
            </a:r>
            <a:r>
              <a:rPr lang="en-IN" b="0" dirty="0">
                <a:solidFill>
                  <a:srgbClr val="008000"/>
                </a:solidFill>
                <a:effectLst/>
                <a:latin typeface="hack" panose="020B0609030202020204" pitchFamily="49" charset="0"/>
              </a:rPr>
              <a:t>// read route params</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id = params.id</a:t>
            </a:r>
          </a:p>
          <a:p>
            <a:r>
              <a:rPr lang="en-IN" b="0" dirty="0">
                <a:solidFill>
                  <a:srgbClr val="000000"/>
                </a:solidFill>
                <a:effectLst/>
                <a:latin typeface="hack" panose="020B0609030202020204" pitchFamily="49" charset="0"/>
              </a:rPr>
              <a:t>    </a:t>
            </a:r>
            <a:r>
              <a:rPr lang="en-IN" b="0" dirty="0">
                <a:solidFill>
                  <a:srgbClr val="008000"/>
                </a:solidFill>
                <a:effectLst/>
                <a:latin typeface="hack" panose="020B0609030202020204" pitchFamily="49" charset="0"/>
              </a:rPr>
              <a:t>// fetch data</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response = </a:t>
            </a:r>
            <a:r>
              <a:rPr lang="en-IN" b="0" dirty="0">
                <a:solidFill>
                  <a:srgbClr val="0000FF"/>
                </a:solidFill>
                <a:effectLst/>
                <a:latin typeface="hack" panose="020B0609030202020204" pitchFamily="49" charset="0"/>
              </a:rPr>
              <a:t>await</a:t>
            </a:r>
            <a:r>
              <a:rPr lang="en-IN" b="0" dirty="0">
                <a:solidFill>
                  <a:srgbClr val="000000"/>
                </a:solidFill>
                <a:effectLst/>
                <a:latin typeface="hack" panose="020B0609030202020204" pitchFamily="49" charset="0"/>
              </a:rPr>
              <a:t> fetch(</a:t>
            </a:r>
            <a:r>
              <a:rPr lang="en-IN" b="0" dirty="0">
                <a:solidFill>
                  <a:srgbClr val="A31515"/>
                </a:solidFill>
                <a:effectLst/>
                <a:latin typeface="hack" panose="020B0609030202020204" pitchFamily="49" charset="0"/>
              </a:rPr>
              <a:t>`https://jsonplaceholder.typicode.com/todos/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todo = </a:t>
            </a:r>
            <a:r>
              <a:rPr lang="en-IN" b="0" dirty="0">
                <a:solidFill>
                  <a:srgbClr val="0000FF"/>
                </a:solidFill>
                <a:effectLst/>
                <a:latin typeface="hack" panose="020B0609030202020204" pitchFamily="49" charset="0"/>
              </a:rPr>
              <a:t>await</a:t>
            </a:r>
            <a:r>
              <a:rPr lang="en-IN" b="0" dirty="0">
                <a:solidFill>
                  <a:srgbClr val="000000"/>
                </a:solidFill>
                <a:effectLst/>
                <a:latin typeface="hack" panose="020B0609030202020204" pitchFamily="49" charset="0"/>
              </a:rPr>
              <a:t> response.json()</a:t>
            </a:r>
          </a:p>
          <a:p>
            <a:r>
              <a:rPr lang="en-IN" b="0" dirty="0">
                <a:solidFill>
                  <a:srgbClr val="000000"/>
                </a:solidFill>
                <a:effectLst/>
                <a:latin typeface="hack" panose="020B0609030202020204" pitchFamily="49" charset="0"/>
              </a:rPr>
              <a:t>    console.log(todo)</a:t>
            </a:r>
          </a:p>
          <a:p>
            <a:br>
              <a:rPr lang="en-IN" b="0" dirty="0">
                <a:solidFill>
                  <a:srgbClr val="000000"/>
                </a:solidFill>
                <a:effectLst/>
                <a:latin typeface="hack" panose="020B0609030202020204" pitchFamily="49" charset="0"/>
              </a:rPr>
            </a:b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title: </a:t>
            </a:r>
            <a:r>
              <a:rPr lang="en-IN" b="0" dirty="0">
                <a:solidFill>
                  <a:srgbClr val="A31515"/>
                </a:solidFill>
                <a:effectLst/>
                <a:latin typeface="hack" panose="020B0609030202020204" pitchFamily="49" charset="0"/>
              </a:rPr>
              <a:t>`Todo - </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Tree>
    <p:extLst>
      <p:ext uri="{BB962C8B-B14F-4D97-AF65-F5344CB8AC3E}">
        <p14:creationId xmlns:p14="http://schemas.microsoft.com/office/powerpoint/2010/main" val="16557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6595-825E-8737-8AE7-9276C41681A9}"/>
              </a:ext>
            </a:extLst>
          </p:cNvPr>
          <p:cNvSpPr>
            <a:spLocks noGrp="1"/>
          </p:cNvSpPr>
          <p:nvPr>
            <p:ph type="title"/>
          </p:nvPr>
        </p:nvSpPr>
        <p:spPr/>
        <p:txBody>
          <a:bodyPr/>
          <a:lstStyle/>
          <a:p>
            <a:r>
              <a:rPr lang="en-US" dirty="0"/>
              <a:t>Co location</a:t>
            </a:r>
            <a:endParaRPr lang="en-IN" dirty="0"/>
          </a:p>
        </p:txBody>
      </p:sp>
      <p:sp>
        <p:nvSpPr>
          <p:cNvPr id="4" name="Title 1">
            <a:extLst>
              <a:ext uri="{FF2B5EF4-FFF2-40B4-BE49-F238E27FC236}">
                <a16:creationId xmlns:a16="http://schemas.microsoft.com/office/drawing/2014/main" id="{F04F167F-77B5-3953-77D5-55FE7D6B9B46}"/>
              </a:ext>
            </a:extLst>
          </p:cNvPr>
          <p:cNvSpPr txBox="1">
            <a:spLocks/>
          </p:cNvSpPr>
          <p:nvPr/>
        </p:nvSpPr>
        <p:spPr>
          <a:xfrm>
            <a:off x="1391467" y="31338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6" name="Title 1">
            <a:extLst>
              <a:ext uri="{FF2B5EF4-FFF2-40B4-BE49-F238E27FC236}">
                <a16:creationId xmlns:a16="http://schemas.microsoft.com/office/drawing/2014/main" id="{EEA5A7D8-E8F0-B76A-4C01-027A6619875E}"/>
              </a:ext>
            </a:extLst>
          </p:cNvPr>
          <p:cNvSpPr txBox="1">
            <a:spLocks/>
          </p:cNvSpPr>
          <p:nvPr/>
        </p:nvSpPr>
        <p:spPr>
          <a:xfrm>
            <a:off x="1543867" y="32862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16" name="TextBox 15">
            <a:extLst>
              <a:ext uri="{FF2B5EF4-FFF2-40B4-BE49-F238E27FC236}">
                <a16:creationId xmlns:a16="http://schemas.microsoft.com/office/drawing/2014/main" id="{153AE113-BA1F-2362-C17F-71357163C687}"/>
              </a:ext>
            </a:extLst>
          </p:cNvPr>
          <p:cNvSpPr txBox="1"/>
          <p:nvPr/>
        </p:nvSpPr>
        <p:spPr>
          <a:xfrm>
            <a:off x="1688977" y="2290438"/>
            <a:ext cx="8959155" cy="2062103"/>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en-US" sz="3200" b="1" dirty="0"/>
              <a:t>In addition to special files, you have the option to </a:t>
            </a:r>
            <a:r>
              <a:rPr lang="en-US" sz="3200" b="1" dirty="0" err="1"/>
              <a:t>colocate</a:t>
            </a:r>
            <a:r>
              <a:rPr lang="en-US" sz="3200" b="1" dirty="0"/>
              <a:t> your own files (e.g. components, styles, tests, </a:t>
            </a:r>
            <a:r>
              <a:rPr lang="en-US" sz="3200" b="1" dirty="0" err="1"/>
              <a:t>etc</a:t>
            </a:r>
            <a:r>
              <a:rPr lang="en-US" sz="3200" b="1" dirty="0"/>
              <a:t>) inside folders in the app directory.</a:t>
            </a:r>
          </a:p>
          <a:p>
            <a:pPr algn="ctr"/>
            <a:endParaRPr lang="en-US" sz="3200" b="1" dirty="0"/>
          </a:p>
        </p:txBody>
      </p:sp>
    </p:spTree>
    <p:extLst>
      <p:ext uri="{BB962C8B-B14F-4D97-AF65-F5344CB8AC3E}">
        <p14:creationId xmlns:p14="http://schemas.microsoft.com/office/powerpoint/2010/main" val="29325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908C-DD63-5AAE-7B28-E2CEB9C12579}"/>
              </a:ext>
            </a:extLst>
          </p:cNvPr>
          <p:cNvSpPr>
            <a:spLocks noGrp="1"/>
          </p:cNvSpPr>
          <p:nvPr>
            <p:ph type="title"/>
          </p:nvPr>
        </p:nvSpPr>
        <p:spPr>
          <a:xfrm>
            <a:off x="981579" y="2819400"/>
            <a:ext cx="9601200" cy="1219200"/>
          </a:xfrm>
        </p:spPr>
        <p:txBody>
          <a:bodyPr/>
          <a:lstStyle/>
          <a:p>
            <a:pPr algn="l"/>
            <a:r>
              <a:rPr lang="en-IN" b="1" i="0" dirty="0">
                <a:solidFill>
                  <a:srgbClr val="171717"/>
                </a:solidFill>
                <a:effectLst/>
                <a:latin typeface="Inter"/>
              </a:rPr>
              <a:t>Styling</a:t>
            </a:r>
          </a:p>
        </p:txBody>
      </p:sp>
    </p:spTree>
    <p:extLst>
      <p:ext uri="{BB962C8B-B14F-4D97-AF65-F5344CB8AC3E}">
        <p14:creationId xmlns:p14="http://schemas.microsoft.com/office/powerpoint/2010/main" val="138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1A526-2134-E54C-C296-FB19780DF072}"/>
              </a:ext>
            </a:extLst>
          </p:cNvPr>
          <p:cNvPicPr>
            <a:picLocks noChangeAspect="1"/>
          </p:cNvPicPr>
          <p:nvPr/>
        </p:nvPicPr>
        <p:blipFill rotWithShape="1">
          <a:blip r:embed="rId2"/>
          <a:srcRect l="24146" t="23740" r="2500" b="12845"/>
          <a:stretch/>
        </p:blipFill>
        <p:spPr>
          <a:xfrm>
            <a:off x="328732" y="183995"/>
            <a:ext cx="11534536" cy="6177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875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8E203-D9C4-2529-C7BF-400F4785AF0D}"/>
              </a:ext>
            </a:extLst>
          </p:cNvPr>
          <p:cNvPicPr>
            <a:picLocks noChangeAspect="1"/>
          </p:cNvPicPr>
          <p:nvPr/>
        </p:nvPicPr>
        <p:blipFill rotWithShape="1">
          <a:blip r:embed="rId2"/>
          <a:srcRect l="20610" t="35772" r="17957" b="20650"/>
          <a:stretch/>
        </p:blipFill>
        <p:spPr>
          <a:xfrm>
            <a:off x="702527" y="1003610"/>
            <a:ext cx="10377497" cy="4170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53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C4F088-D320-9BB9-00A5-EDB53DBB8E04}"/>
              </a:ext>
            </a:extLst>
          </p:cNvPr>
          <p:cNvPicPr>
            <a:picLocks noChangeAspect="1"/>
          </p:cNvPicPr>
          <p:nvPr/>
        </p:nvPicPr>
        <p:blipFill rotWithShape="1">
          <a:blip r:embed="rId3"/>
          <a:srcRect l="24055" t="16260" r="2592" b="7804"/>
          <a:stretch/>
        </p:blipFill>
        <p:spPr>
          <a:xfrm>
            <a:off x="412594" y="144965"/>
            <a:ext cx="10995103" cy="6402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442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02086D-0E73-8A46-498B-024FF231FE49}"/>
              </a:ext>
            </a:extLst>
          </p:cNvPr>
          <p:cNvPicPr>
            <a:picLocks noChangeAspect="1"/>
          </p:cNvPicPr>
          <p:nvPr/>
        </p:nvPicPr>
        <p:blipFill rotWithShape="1">
          <a:blip r:embed="rId2"/>
          <a:srcRect l="20031" t="12683" r="21890" b="9756"/>
          <a:stretch/>
        </p:blipFill>
        <p:spPr>
          <a:xfrm>
            <a:off x="1750741" y="0"/>
            <a:ext cx="8965581" cy="6634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68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75B8E5-5E40-3F93-5EC4-338449BC1BBA}"/>
              </a:ext>
            </a:extLst>
          </p:cNvPr>
          <p:cNvPicPr>
            <a:picLocks noChangeAspect="1"/>
          </p:cNvPicPr>
          <p:nvPr/>
        </p:nvPicPr>
        <p:blipFill rotWithShape="1">
          <a:blip r:embed="rId2"/>
          <a:srcRect l="11341" t="22602" r="5244" b="9106"/>
          <a:stretch/>
        </p:blipFill>
        <p:spPr>
          <a:xfrm>
            <a:off x="1011043" y="719254"/>
            <a:ext cx="10169913" cy="4683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694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15DB8-77FC-00F4-9627-F10363C49E26}"/>
              </a:ext>
            </a:extLst>
          </p:cNvPr>
          <p:cNvPicPr>
            <a:picLocks noChangeAspect="1"/>
          </p:cNvPicPr>
          <p:nvPr/>
        </p:nvPicPr>
        <p:blipFill rotWithShape="1">
          <a:blip r:embed="rId2"/>
          <a:srcRect l="17652" t="13984" r="9635" b="14796"/>
          <a:stretch/>
        </p:blipFill>
        <p:spPr>
          <a:xfrm>
            <a:off x="690866" y="451077"/>
            <a:ext cx="10810268" cy="5955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37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480513-58FB-A5DB-C7C0-DF5C2B2C4492}"/>
              </a:ext>
            </a:extLst>
          </p:cNvPr>
          <p:cNvPicPr>
            <a:picLocks noChangeAspect="1"/>
          </p:cNvPicPr>
          <p:nvPr/>
        </p:nvPicPr>
        <p:blipFill rotWithShape="1">
          <a:blip r:embed="rId2"/>
          <a:srcRect l="26616" t="13008" r="19055" b="12683"/>
          <a:stretch/>
        </p:blipFill>
        <p:spPr>
          <a:xfrm>
            <a:off x="1583472" y="0"/>
            <a:ext cx="8731406" cy="671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882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111ED2-5451-7AA8-F977-509CF18E0E73}"/>
              </a:ext>
            </a:extLst>
          </p:cNvPr>
          <p:cNvPicPr>
            <a:picLocks noChangeAspect="1"/>
          </p:cNvPicPr>
          <p:nvPr/>
        </p:nvPicPr>
        <p:blipFill rotWithShape="1">
          <a:blip r:embed="rId3"/>
          <a:srcRect l="24421" t="12195" r="13750" b="5691"/>
          <a:stretch/>
        </p:blipFill>
        <p:spPr>
          <a:xfrm>
            <a:off x="1817649" y="159308"/>
            <a:ext cx="8753706" cy="6539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40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2C43D5-1C7D-3FA0-C878-0962E23A7FD8}"/>
              </a:ext>
            </a:extLst>
          </p:cNvPr>
          <p:cNvPicPr>
            <a:picLocks noChangeAspect="1"/>
          </p:cNvPicPr>
          <p:nvPr/>
        </p:nvPicPr>
        <p:blipFill rotWithShape="1">
          <a:blip r:embed="rId2"/>
          <a:srcRect l="19482" t="13984" r="5244" b="9593"/>
          <a:stretch/>
        </p:blipFill>
        <p:spPr>
          <a:xfrm>
            <a:off x="726216" y="267630"/>
            <a:ext cx="10739568" cy="6133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5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9CFB-7FDE-35DB-F007-8AF50CC48B7C}"/>
              </a:ext>
            </a:extLst>
          </p:cNvPr>
          <p:cNvSpPr>
            <a:spLocks noGrp="1"/>
          </p:cNvSpPr>
          <p:nvPr>
            <p:ph type="title"/>
          </p:nvPr>
        </p:nvSpPr>
        <p:spPr/>
        <p:txBody>
          <a:bodyPr/>
          <a:lstStyle/>
          <a:p>
            <a:endParaRPr lang="en-IN"/>
          </a:p>
        </p:txBody>
      </p:sp>
      <p:pic>
        <p:nvPicPr>
          <p:cNvPr id="12290" name="Picture 2" descr="An example folder structure with colocated files">
            <a:extLst>
              <a:ext uri="{FF2B5EF4-FFF2-40B4-BE49-F238E27FC236}">
                <a16:creationId xmlns:a16="http://schemas.microsoft.com/office/drawing/2014/main" id="{E1F3741B-D58D-26F5-D59C-97506734F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168676"/>
            <a:ext cx="10712835" cy="660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39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FF9621-840A-3133-D6F7-C9C49149FAB4}"/>
              </a:ext>
            </a:extLst>
          </p:cNvPr>
          <p:cNvPicPr>
            <a:picLocks noChangeAspect="1"/>
          </p:cNvPicPr>
          <p:nvPr/>
        </p:nvPicPr>
        <p:blipFill rotWithShape="1">
          <a:blip r:embed="rId3"/>
          <a:srcRect l="22043" t="22114" r="13659" b="19025"/>
          <a:stretch/>
        </p:blipFill>
        <p:spPr>
          <a:xfrm>
            <a:off x="303141" y="334537"/>
            <a:ext cx="11585717" cy="5965902"/>
          </a:xfrm>
          <a:prstGeom prst="rect">
            <a:avLst/>
          </a:prstGeom>
        </p:spPr>
      </p:pic>
    </p:spTree>
    <p:extLst>
      <p:ext uri="{BB962C8B-B14F-4D97-AF65-F5344CB8AC3E}">
        <p14:creationId xmlns:p14="http://schemas.microsoft.com/office/powerpoint/2010/main" val="378402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1375-DD2E-9AAE-37CF-74E368A4362C}"/>
              </a:ext>
            </a:extLst>
          </p:cNvPr>
          <p:cNvSpPr>
            <a:spLocks noGrp="1"/>
          </p:cNvSpPr>
          <p:nvPr>
            <p:ph type="title"/>
          </p:nvPr>
        </p:nvSpPr>
        <p:spPr>
          <a:xfrm>
            <a:off x="970428" y="2819400"/>
            <a:ext cx="9601200" cy="1219200"/>
          </a:xfrm>
        </p:spPr>
        <p:txBody>
          <a:bodyPr/>
          <a:lstStyle/>
          <a:p>
            <a:r>
              <a:rPr lang="en-IN" dirty="0"/>
              <a:t>Google Fonts</a:t>
            </a:r>
          </a:p>
        </p:txBody>
      </p:sp>
    </p:spTree>
    <p:extLst>
      <p:ext uri="{BB962C8B-B14F-4D97-AF65-F5344CB8AC3E}">
        <p14:creationId xmlns:p14="http://schemas.microsoft.com/office/powerpoint/2010/main" val="154500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322E32-BB69-AD36-8206-7BCDB4771B0B}"/>
              </a:ext>
            </a:extLst>
          </p:cNvPr>
          <p:cNvPicPr>
            <a:picLocks noChangeAspect="1"/>
          </p:cNvPicPr>
          <p:nvPr/>
        </p:nvPicPr>
        <p:blipFill rotWithShape="1">
          <a:blip r:embed="rId2"/>
          <a:srcRect l="21250" t="19350" r="20244" b="16586"/>
          <a:stretch/>
        </p:blipFill>
        <p:spPr>
          <a:xfrm>
            <a:off x="122663" y="0"/>
            <a:ext cx="12069337" cy="7041290"/>
          </a:xfrm>
          <a:prstGeom prst="rect">
            <a:avLst/>
          </a:prstGeom>
        </p:spPr>
      </p:pic>
    </p:spTree>
    <p:extLst>
      <p:ext uri="{BB962C8B-B14F-4D97-AF65-F5344CB8AC3E}">
        <p14:creationId xmlns:p14="http://schemas.microsoft.com/office/powerpoint/2010/main" val="312821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
        <p:nvSpPr>
          <p:cNvPr id="4" name="Text Placeholder 3"/>
          <p:cNvSpPr>
            <a:spLocks noGrp="1"/>
          </p:cNvSpPr>
          <p:nvPr>
            <p:ph type="body" sz="half" idx="2"/>
          </p:nvPr>
        </p:nvSpPr>
        <p:spPr/>
        <p:txBody>
          <a:bodyPr/>
          <a:lstStyle/>
          <a:p>
            <a:r>
              <a:rPr lang="en-US" b="1" dirty="0"/>
              <a:t>Subramanian Murugan</a:t>
            </a:r>
          </a:p>
        </p:txBody>
      </p:sp>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0019-7413-5C2D-D6AC-DBA289C2A4D2}"/>
              </a:ext>
            </a:extLst>
          </p:cNvPr>
          <p:cNvSpPr>
            <a:spLocks noGrp="1"/>
          </p:cNvSpPr>
          <p:nvPr>
            <p:ph type="title"/>
          </p:nvPr>
        </p:nvSpPr>
        <p:spPr/>
        <p:txBody>
          <a:bodyPr/>
          <a:lstStyle/>
          <a:p>
            <a:r>
              <a:rPr lang="en-US" b="1" dirty="0">
                <a:solidFill>
                  <a:srgbClr val="FF0000"/>
                </a:solidFill>
              </a:rPr>
              <a:t>Component Types</a:t>
            </a:r>
            <a:endParaRPr lang="en-IN" b="1" dirty="0">
              <a:solidFill>
                <a:srgbClr val="FF0000"/>
              </a:solidFill>
            </a:endParaRPr>
          </a:p>
        </p:txBody>
      </p:sp>
      <p:sp>
        <p:nvSpPr>
          <p:cNvPr id="3" name="Content Placeholder 2">
            <a:extLst>
              <a:ext uri="{FF2B5EF4-FFF2-40B4-BE49-F238E27FC236}">
                <a16:creationId xmlns:a16="http://schemas.microsoft.com/office/drawing/2014/main" id="{9AB66904-43F7-960A-6A61-C3AF66BD3F0B}"/>
              </a:ext>
            </a:extLst>
          </p:cNvPr>
          <p:cNvSpPr>
            <a:spLocks noGrp="1"/>
          </p:cNvSpPr>
          <p:nvPr>
            <p:ph idx="1"/>
          </p:nvPr>
        </p:nvSpPr>
        <p:spPr>
          <a:xfrm>
            <a:off x="1293814" y="1828801"/>
            <a:ext cx="9601198" cy="2698811"/>
          </a:xfrm>
        </p:spPr>
        <p:txBody>
          <a:bodyPr/>
          <a:lstStyle/>
          <a:p>
            <a:r>
              <a:rPr lang="en-US" dirty="0"/>
              <a:t>Server components</a:t>
            </a:r>
          </a:p>
          <a:p>
            <a:r>
              <a:rPr lang="en-US" dirty="0"/>
              <a:t>Client Components</a:t>
            </a:r>
            <a:endParaRPr lang="en-IN" dirty="0"/>
          </a:p>
        </p:txBody>
      </p:sp>
    </p:spTree>
    <p:extLst>
      <p:ext uri="{BB962C8B-B14F-4D97-AF65-F5344CB8AC3E}">
        <p14:creationId xmlns:p14="http://schemas.microsoft.com/office/powerpoint/2010/main" val="14325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27544"/>
            <a:ext cx="9601200" cy="2262447"/>
          </a:xfrm>
        </p:spPr>
        <p:txBody>
          <a:bodyPr/>
          <a:lstStyle/>
          <a:p>
            <a:pPr algn="l"/>
            <a:r>
              <a:rPr lang="en-IN" b="1" i="0" dirty="0">
                <a:solidFill>
                  <a:srgbClr val="171717"/>
                </a:solidFill>
                <a:effectLst/>
                <a:latin typeface="Inter"/>
              </a:rPr>
              <a:t>Routing Fundamentals</a:t>
            </a:r>
            <a:br>
              <a:rPr lang="en-IN" dirty="0"/>
            </a:br>
            <a:endParaRPr lang="en-US" dirty="0"/>
          </a:p>
        </p:txBody>
      </p:sp>
    </p:spTree>
    <p:extLst>
      <p:ext uri="{BB962C8B-B14F-4D97-AF65-F5344CB8AC3E}">
        <p14:creationId xmlns:p14="http://schemas.microsoft.com/office/powerpoint/2010/main" val="41595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rminology for Component Tree">
            <a:extLst>
              <a:ext uri="{FF2B5EF4-FFF2-40B4-BE49-F238E27FC236}">
                <a16:creationId xmlns:a16="http://schemas.microsoft.com/office/drawing/2014/main" id="{B1B0D069-7957-13C1-1F94-029ABD2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 y="260327"/>
            <a:ext cx="12185983" cy="6337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Tree</a:t>
            </a:r>
          </a:p>
        </p:txBody>
      </p:sp>
      <p:sp>
        <p:nvSpPr>
          <p:cNvPr id="6" name="TextBox 5">
            <a:extLst>
              <a:ext uri="{FF2B5EF4-FFF2-40B4-BE49-F238E27FC236}">
                <a16:creationId xmlns:a16="http://schemas.microsoft.com/office/drawing/2014/main" id="{347538F7-75EE-7D8A-E98F-2B519D9232AE}"/>
              </a:ext>
            </a:extLst>
          </p:cNvPr>
          <p:cNvSpPr txBox="1"/>
          <p:nvPr/>
        </p:nvSpPr>
        <p:spPr>
          <a:xfrm>
            <a:off x="2017450" y="2587814"/>
            <a:ext cx="7730231" cy="2862322"/>
          </a:xfrm>
          <a:prstGeom prst="rect">
            <a:avLst/>
          </a:prstGeom>
          <a:noFill/>
        </p:spPr>
        <p:txBody>
          <a:bodyPr wrap="square">
            <a:spAutoFit/>
          </a:bodyPr>
          <a:lstStyle/>
          <a:p>
            <a:pPr algn="ctr"/>
            <a:r>
              <a:rPr lang="en-US" sz="3600" b="1" i="0" dirty="0">
                <a:solidFill>
                  <a:srgbClr val="171717"/>
                </a:solidFill>
                <a:effectLst/>
                <a:latin typeface="Inter"/>
              </a:rPr>
              <a:t>A convention for visualizing a hierarchical structure. For example, a component tree with parent and children components, a folder structure, etc.</a:t>
            </a:r>
          </a:p>
        </p:txBody>
      </p:sp>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Subtree</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a tree, starting at a new root (first) and ending at the leaves (last).</a:t>
            </a:r>
            <a:endParaRPr lang="en-US" sz="3600" b="1" i="0" dirty="0">
              <a:solidFill>
                <a:srgbClr val="171717"/>
              </a:solidFill>
              <a:effectLst/>
              <a:latin typeface="Inter"/>
            </a:endParaRPr>
          </a:p>
        </p:txBody>
      </p:sp>
    </p:spTree>
    <p:extLst>
      <p:ext uri="{BB962C8B-B14F-4D97-AF65-F5344CB8AC3E}">
        <p14:creationId xmlns:p14="http://schemas.microsoft.com/office/powerpoint/2010/main" val="953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Root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l"/>
            <a:r>
              <a:rPr lang="en-US" sz="3600" b="0" i="0" dirty="0">
                <a:solidFill>
                  <a:srgbClr val="171717"/>
                </a:solidFill>
                <a:effectLst/>
                <a:latin typeface="Inter"/>
              </a:rPr>
              <a:t> The first node in a tree or subtree, such as a root layout.</a:t>
            </a:r>
            <a:endParaRPr lang="en-US" sz="3600" b="1" i="0" dirty="0">
              <a:solidFill>
                <a:srgbClr val="171717"/>
              </a:solidFill>
              <a:effectLst/>
              <a:latin typeface="Inter"/>
            </a:endParaRPr>
          </a:p>
        </p:txBody>
      </p:sp>
    </p:spTree>
    <p:extLst>
      <p:ext uri="{BB962C8B-B14F-4D97-AF65-F5344CB8AC3E}">
        <p14:creationId xmlns:p14="http://schemas.microsoft.com/office/powerpoint/2010/main" val="273559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Leaf</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754326"/>
          </a:xfrm>
          <a:prstGeom prst="rect">
            <a:avLst/>
          </a:prstGeom>
          <a:noFill/>
        </p:spPr>
        <p:txBody>
          <a:bodyPr wrap="square">
            <a:spAutoFit/>
          </a:bodyPr>
          <a:lstStyle/>
          <a:p>
            <a:pPr algn="ctr"/>
            <a:r>
              <a:rPr lang="en-US" sz="3600" b="1" i="0" dirty="0">
                <a:solidFill>
                  <a:srgbClr val="171717"/>
                </a:solidFill>
                <a:effectLst/>
                <a:latin typeface="Inter"/>
              </a:rPr>
              <a:t>Nodes in a subtree that have no children, such as the last segment in a URL path.</a:t>
            </a:r>
          </a:p>
        </p:txBody>
      </p:sp>
    </p:spTree>
    <p:extLst>
      <p:ext uri="{BB962C8B-B14F-4D97-AF65-F5344CB8AC3E}">
        <p14:creationId xmlns:p14="http://schemas.microsoft.com/office/powerpoint/2010/main" val="767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Agenda</a:t>
            </a:r>
          </a:p>
        </p:txBody>
      </p:sp>
      <p:sp>
        <p:nvSpPr>
          <p:cNvPr id="14" name="Content Placeholder 13"/>
          <p:cNvSpPr>
            <a:spLocks noGrp="1"/>
          </p:cNvSpPr>
          <p:nvPr>
            <p:ph idx="1"/>
          </p:nvPr>
        </p:nvSpPr>
        <p:spPr/>
        <p:txBody>
          <a:bodyPr/>
          <a:lstStyle/>
          <a:p>
            <a:r>
              <a:rPr lang="en-US" dirty="0"/>
              <a:t>Components</a:t>
            </a:r>
          </a:p>
          <a:p>
            <a:r>
              <a:rPr lang="en-US" dirty="0"/>
              <a:t>Routing Fundamentals</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rminology for URL Anatomy">
            <a:extLst>
              <a:ext uri="{FF2B5EF4-FFF2-40B4-BE49-F238E27FC236}">
                <a16:creationId xmlns:a16="http://schemas.microsoft.com/office/drawing/2014/main" id="{12B3E462-1897-22ED-5CFB-46F7BB309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7" y="1633492"/>
            <a:ext cx="11176987" cy="3888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Segment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path delimited by slashes</a:t>
            </a:r>
            <a:endParaRPr lang="en-US" sz="3600" b="1" i="0" dirty="0">
              <a:solidFill>
                <a:srgbClr val="171717"/>
              </a:solidFill>
              <a:effectLst/>
              <a:latin typeface="Inter"/>
            </a:endParaRPr>
          </a:p>
        </p:txBody>
      </p:sp>
    </p:spTree>
    <p:extLst>
      <p:ext uri="{BB962C8B-B14F-4D97-AF65-F5344CB8AC3E}">
        <p14:creationId xmlns:p14="http://schemas.microsoft.com/office/powerpoint/2010/main" val="56542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318873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15063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Roles of Folders and Files</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4524315"/>
          </a:xfrm>
          <a:prstGeom prst="rect">
            <a:avLst/>
          </a:prstGeom>
          <a:solidFill>
            <a:schemeClr val="bg1">
              <a:lumMod val="85000"/>
            </a:schemeClr>
          </a:solidFill>
        </p:spPr>
        <p:txBody>
          <a:bodyPr wrap="square">
            <a:spAutoFit/>
          </a:bodyPr>
          <a:lstStyle/>
          <a:p>
            <a:pPr algn="ctr"/>
            <a:r>
              <a:rPr lang="en-US" sz="3600" b="1" i="0" dirty="0">
                <a:solidFill>
                  <a:srgbClr val="FF0000"/>
                </a:solidFill>
                <a:effectLst/>
                <a:latin typeface="Inter"/>
              </a:rPr>
              <a:t>Next.js uses a file-system based router where</a:t>
            </a:r>
          </a:p>
          <a:p>
            <a:pPr algn="ctr"/>
            <a:r>
              <a:rPr lang="en-US" sz="3600" b="1" i="0" dirty="0">
                <a:solidFill>
                  <a:srgbClr val="171717"/>
                </a:solidFill>
                <a:effectLst/>
                <a:latin typeface="Inter"/>
              </a:rPr>
              <a:t>Folders are used to define routes.</a:t>
            </a:r>
          </a:p>
          <a:p>
            <a:pPr algn="ctr"/>
            <a:r>
              <a:rPr lang="en-US" sz="3600" b="1" i="0" dirty="0">
                <a:solidFill>
                  <a:srgbClr val="171717"/>
                </a:solidFill>
                <a:effectLst/>
                <a:latin typeface="Inter"/>
              </a:rPr>
              <a:t> A route is a single path of nested folders, following the file-system hierarchy from the root folder down to a final leaf folder that includes a page.js</a:t>
            </a:r>
          </a:p>
          <a:p>
            <a:pPr algn="ctr"/>
            <a:r>
              <a:rPr lang="en-US" sz="3600" b="1" i="0" dirty="0">
                <a:solidFill>
                  <a:srgbClr val="002060"/>
                </a:solidFill>
                <a:effectLst/>
                <a:latin typeface="Inter"/>
              </a:rPr>
              <a:t>Files</a:t>
            </a:r>
            <a:r>
              <a:rPr lang="en-US" sz="3600" b="0" i="0" dirty="0">
                <a:solidFill>
                  <a:srgbClr val="002060"/>
                </a:solidFill>
                <a:effectLst/>
                <a:latin typeface="Inter"/>
              </a:rPr>
              <a:t> are used to create UI that is shown for a route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370126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2862322"/>
          </a:xfrm>
          <a:prstGeom prst="rect">
            <a:avLst/>
          </a:prstGeom>
          <a:solidFill>
            <a:schemeClr val="bg1">
              <a:lumMod val="85000"/>
            </a:schemeClr>
          </a:solidFill>
        </p:spPr>
        <p:txBody>
          <a:bodyPr wrap="square">
            <a:spAutoFit/>
          </a:bodyPr>
          <a:lstStyle/>
          <a:p>
            <a:pPr algn="ctr"/>
            <a:r>
              <a:rPr lang="en-US" sz="3600" b="1" i="0" dirty="0">
                <a:solidFill>
                  <a:srgbClr val="002060"/>
                </a:solidFill>
                <a:effectLst/>
                <a:latin typeface="Inter"/>
              </a:rPr>
              <a:t>To create a nested route, you can nest folders inside each other. </a:t>
            </a:r>
          </a:p>
          <a:p>
            <a:pPr algn="ctr"/>
            <a:r>
              <a:rPr lang="en-US" sz="3600" b="1" i="0" dirty="0">
                <a:solidFill>
                  <a:srgbClr val="002060"/>
                </a:solidFill>
                <a:effectLst/>
                <a:latin typeface="Inter"/>
              </a:rPr>
              <a:t>For example, you can add a new /dashboard/settings route by nesting two new folders in the app directory.</a:t>
            </a:r>
          </a:p>
        </p:txBody>
      </p:sp>
    </p:spTree>
    <p:extLst>
      <p:ext uri="{BB962C8B-B14F-4D97-AF65-F5344CB8AC3E}">
        <p14:creationId xmlns:p14="http://schemas.microsoft.com/office/powerpoint/2010/main" val="339972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3416320"/>
          </a:xfrm>
          <a:prstGeom prst="rect">
            <a:avLst/>
          </a:prstGeom>
          <a:solidFill>
            <a:schemeClr val="bg1">
              <a:lumMod val="85000"/>
            </a:schemeClr>
          </a:solidFill>
        </p:spPr>
        <p:txBody>
          <a:bodyPr wrap="square">
            <a:spAutoFit/>
          </a:bodyPr>
          <a:lstStyle/>
          <a:p>
            <a:pPr algn="ctr"/>
            <a:r>
              <a:rPr lang="en-US" sz="3600" b="1" i="0">
                <a:solidFill>
                  <a:srgbClr val="002060"/>
                </a:solidFill>
                <a:effectLst/>
                <a:latin typeface="Inter"/>
              </a:rPr>
              <a:t>The /dashboard/settings route is composed of three segments:</a:t>
            </a:r>
          </a:p>
          <a:p>
            <a:pPr algn="ctr"/>
            <a:endParaRPr lang="en-US" sz="3600" b="1" i="0">
              <a:solidFill>
                <a:srgbClr val="002060"/>
              </a:solidFill>
              <a:effectLst/>
              <a:latin typeface="Inter"/>
            </a:endParaRPr>
          </a:p>
          <a:p>
            <a:pPr algn="ctr"/>
            <a:r>
              <a:rPr lang="en-US" sz="3600" b="1" i="0">
                <a:solidFill>
                  <a:srgbClr val="002060"/>
                </a:solidFill>
                <a:effectLst/>
                <a:latin typeface="Inter"/>
              </a:rPr>
              <a:t>/ (Root segment)</a:t>
            </a:r>
          </a:p>
          <a:p>
            <a:pPr algn="ctr"/>
            <a:r>
              <a:rPr lang="en-US" sz="3600" b="1" i="0">
                <a:solidFill>
                  <a:srgbClr val="002060"/>
                </a:solidFill>
                <a:effectLst/>
                <a:latin typeface="Inter"/>
              </a:rPr>
              <a:t>dashboard (Segment)</a:t>
            </a:r>
          </a:p>
          <a:p>
            <a:pPr algn="ctr"/>
            <a:r>
              <a:rPr lang="en-US" sz="3600" b="1" i="0">
                <a:solidFill>
                  <a:srgbClr val="002060"/>
                </a:solidFill>
                <a:effectLst/>
                <a:latin typeface="Inter"/>
              </a:rPr>
              <a:t>settings (Leaf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247476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0D49-7AEF-B4F6-A80F-E225737A70B8}"/>
              </a:ext>
            </a:extLst>
          </p:cNvPr>
          <p:cNvSpPr>
            <a:spLocks noGrp="1"/>
          </p:cNvSpPr>
          <p:nvPr>
            <p:ph type="title"/>
          </p:nvPr>
        </p:nvSpPr>
        <p:spPr>
          <a:xfrm>
            <a:off x="1071871" y="2577483"/>
            <a:ext cx="9601200" cy="1219200"/>
          </a:xfrm>
        </p:spPr>
        <p:txBody>
          <a:bodyPr/>
          <a:lstStyle/>
          <a:p>
            <a:pPr algn="ctr"/>
            <a:r>
              <a:rPr lang="en-US" b="1" dirty="0"/>
              <a:t>Home Route</a:t>
            </a:r>
            <a:endParaRPr lang="en-IN" b="1" dirty="0"/>
          </a:p>
        </p:txBody>
      </p:sp>
    </p:spTree>
    <p:extLst>
      <p:ext uri="{BB962C8B-B14F-4D97-AF65-F5344CB8AC3E}">
        <p14:creationId xmlns:p14="http://schemas.microsoft.com/office/powerpoint/2010/main" val="8682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C6EF-216D-52B4-010C-6C8B85FF011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E057CC0-CE8D-2883-A274-C2EB2231F9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111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37D6-CABC-1121-EA09-E725C64966C4}"/>
              </a:ext>
            </a:extLst>
          </p:cNvPr>
          <p:cNvSpPr>
            <a:spLocks noGrp="1"/>
          </p:cNvSpPr>
          <p:nvPr>
            <p:ph type="title"/>
          </p:nvPr>
        </p:nvSpPr>
        <p:spPr>
          <a:xfrm>
            <a:off x="1187281" y="2604116"/>
            <a:ext cx="9601200" cy="1219200"/>
          </a:xfrm>
        </p:spPr>
        <p:txBody>
          <a:bodyPr/>
          <a:lstStyle/>
          <a:p>
            <a:pPr algn="ctr"/>
            <a:r>
              <a:rPr lang="en-US" b="1" dirty="0"/>
              <a:t>Additional Routes</a:t>
            </a:r>
            <a:endParaRPr lang="en-IN" b="1" dirty="0"/>
          </a:p>
        </p:txBody>
      </p:sp>
    </p:spTree>
    <p:extLst>
      <p:ext uri="{BB962C8B-B14F-4D97-AF65-F5344CB8AC3E}">
        <p14:creationId xmlns:p14="http://schemas.microsoft.com/office/powerpoint/2010/main" val="91839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98A6-27DF-0546-5F76-910E84903A22}"/>
              </a:ext>
            </a:extLst>
          </p:cNvPr>
          <p:cNvSpPr>
            <a:spLocks noGrp="1"/>
          </p:cNvSpPr>
          <p:nvPr>
            <p:ph type="title"/>
          </p:nvPr>
        </p:nvSpPr>
        <p:spPr/>
        <p:txBody>
          <a:bodyPr/>
          <a:lstStyle/>
          <a:p>
            <a:r>
              <a:rPr lang="en-US" b="1" dirty="0"/>
              <a:t>Components</a:t>
            </a:r>
            <a:endParaRPr lang="en-IN" b="1" dirty="0"/>
          </a:p>
        </p:txBody>
      </p:sp>
      <p:sp>
        <p:nvSpPr>
          <p:cNvPr id="3" name="Content Placeholder 2">
            <a:extLst>
              <a:ext uri="{FF2B5EF4-FFF2-40B4-BE49-F238E27FC236}">
                <a16:creationId xmlns:a16="http://schemas.microsoft.com/office/drawing/2014/main" id="{4ACD9DA9-2B72-442F-D67C-B9BD5D8875EF}"/>
              </a:ext>
            </a:extLst>
          </p:cNvPr>
          <p:cNvSpPr>
            <a:spLocks noGrp="1"/>
          </p:cNvSpPr>
          <p:nvPr>
            <p:ph idx="1"/>
          </p:nvPr>
        </p:nvSpPr>
        <p:spPr>
          <a:xfrm>
            <a:off x="1231668" y="2958483"/>
            <a:ext cx="9601198" cy="798989"/>
          </a:xfrm>
        </p:spPr>
        <p:txBody>
          <a:bodyPr/>
          <a:lstStyle/>
          <a:p>
            <a:pPr marL="45720" indent="0" algn="ctr">
              <a:buNone/>
            </a:pPr>
            <a:r>
              <a:rPr lang="en-US" b="1" dirty="0">
                <a:solidFill>
                  <a:srgbClr val="FF0000"/>
                </a:solidFill>
              </a:rPr>
              <a:t>In Next Every thing is component</a:t>
            </a:r>
            <a:endParaRPr lang="en-IN" b="1" dirty="0">
              <a:solidFill>
                <a:srgbClr val="FF0000"/>
              </a:solidFill>
            </a:endParaRPr>
          </a:p>
        </p:txBody>
      </p:sp>
    </p:spTree>
    <p:extLst>
      <p:ext uri="{BB962C8B-B14F-4D97-AF65-F5344CB8AC3E}">
        <p14:creationId xmlns:p14="http://schemas.microsoft.com/office/powerpoint/2010/main" val="21715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D202-47CC-372B-7CDE-9E99EA03E2A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D540B7D-3D85-94A8-3198-85ED9BAD9E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213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9C89-904C-CA85-AE3A-6B27B445BF5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6D4598E-8A41-D7D9-7C10-2BDE843411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766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FD76-C3AC-EB67-9873-6A1F5108E0A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715A042-F326-9BA9-BD5F-3AA742E4B3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720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7102-4380-22BD-6F5A-0645047C4E68}"/>
              </a:ext>
            </a:extLst>
          </p:cNvPr>
          <p:cNvSpPr>
            <a:spLocks noGrp="1"/>
          </p:cNvSpPr>
          <p:nvPr>
            <p:ph type="title"/>
          </p:nvPr>
        </p:nvSpPr>
        <p:spPr/>
        <p:txBody>
          <a:bodyPr/>
          <a:lstStyle/>
          <a:p>
            <a:r>
              <a:rPr lang="en-US" dirty="0" err="1"/>
              <a:t>src</a:t>
            </a:r>
            <a:r>
              <a:rPr lang="en-US" dirty="0"/>
              <a:t>/app/about/page.js</a:t>
            </a:r>
            <a:endParaRPr lang="en-IN" dirty="0"/>
          </a:p>
        </p:txBody>
      </p:sp>
      <p:sp>
        <p:nvSpPr>
          <p:cNvPr id="4" name="TextBox 3">
            <a:extLst>
              <a:ext uri="{FF2B5EF4-FFF2-40B4-BE49-F238E27FC236}">
                <a16:creationId xmlns:a16="http://schemas.microsoft.com/office/drawing/2014/main" id="{16DFAB87-B2BF-7921-879A-59D04CEDEFEE}"/>
              </a:ext>
            </a:extLst>
          </p:cNvPr>
          <p:cNvSpPr txBox="1"/>
          <p:nvPr/>
        </p:nvSpPr>
        <p:spPr>
          <a:xfrm>
            <a:off x="1129683" y="2033778"/>
            <a:ext cx="9230557" cy="3416320"/>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Image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'next/image'</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styles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'../page.module.css'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Home()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a:t>
            </a:r>
            <a:r>
              <a:rPr lang="en-IN" b="0" dirty="0">
                <a:solidFill>
                  <a:srgbClr val="000000"/>
                </a:solidFill>
                <a:effectLst/>
                <a:latin typeface="hack" panose="020B0609030202020204" pitchFamily="49" charset="0"/>
              </a:rPr>
              <a:t> </a:t>
            </a:r>
            <a:r>
              <a:rPr lang="en-IN" b="0" dirty="0">
                <a:solidFill>
                  <a:srgbClr val="E50000"/>
                </a:solidFill>
                <a:effectLst/>
                <a:latin typeface="hack" panose="020B0609030202020204" pitchFamily="49" charset="0"/>
              </a:rPr>
              <a:t>className</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styles.main</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about</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6" name="TextBox 5">
            <a:extLst>
              <a:ext uri="{FF2B5EF4-FFF2-40B4-BE49-F238E27FC236}">
                <a16:creationId xmlns:a16="http://schemas.microsoft.com/office/drawing/2014/main" id="{31B33A0D-FD0A-EA0D-3E0D-42C885AF03C1}"/>
              </a:ext>
            </a:extLst>
          </p:cNvPr>
          <p:cNvSpPr txBox="1"/>
          <p:nvPr/>
        </p:nvSpPr>
        <p:spPr>
          <a:xfrm>
            <a:off x="1129683" y="5155252"/>
            <a:ext cx="6130030" cy="369332"/>
          </a:xfrm>
          <a:prstGeom prst="rect">
            <a:avLst/>
          </a:prstGeom>
          <a:noFill/>
        </p:spPr>
        <p:txBody>
          <a:bodyPr wrap="square">
            <a:spAutoFit/>
          </a:bodyPr>
          <a:lstStyle/>
          <a:p>
            <a:r>
              <a:rPr lang="en-IN" b="1" dirty="0">
                <a:hlinkClick r:id="rId2"/>
              </a:rPr>
              <a:t>http://localhost:3000/about</a:t>
            </a:r>
            <a:endParaRPr lang="en-IN" b="1" dirty="0"/>
          </a:p>
        </p:txBody>
      </p:sp>
    </p:spTree>
    <p:extLst>
      <p:ext uri="{BB962C8B-B14F-4D97-AF65-F5344CB8AC3E}">
        <p14:creationId xmlns:p14="http://schemas.microsoft.com/office/powerpoint/2010/main" val="36996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Nested Routes</a:t>
            </a:r>
            <a:endParaRPr lang="en-IN" b="1" dirty="0"/>
          </a:p>
        </p:txBody>
      </p:sp>
    </p:spTree>
    <p:extLst>
      <p:ext uri="{BB962C8B-B14F-4D97-AF65-F5344CB8AC3E}">
        <p14:creationId xmlns:p14="http://schemas.microsoft.com/office/powerpoint/2010/main" val="456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C986-0C41-0E93-80BD-89078F22F80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DEC4F15-24B8-34A0-5BAB-0153BAAB7A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106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Dynamic Routes</a:t>
            </a:r>
            <a:endParaRPr lang="en-IN" b="1" dirty="0"/>
          </a:p>
        </p:txBody>
      </p:sp>
    </p:spTree>
    <p:extLst>
      <p:ext uri="{BB962C8B-B14F-4D97-AF65-F5344CB8AC3E}">
        <p14:creationId xmlns:p14="http://schemas.microsoft.com/office/powerpoint/2010/main" val="38153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9" y="2057400"/>
            <a:ext cx="9827580" cy="2743200"/>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When you don't know the exact segment names ahead of time and want to create routes from dynamic data, you can use Dynamic Segments that are filled in at request time or </a:t>
            </a:r>
            <a:r>
              <a:rPr lang="en-US" b="0" i="0" u="none" strike="noStrike" dirty="0">
                <a:effectLst/>
                <a:latin typeface="Inter"/>
              </a:rPr>
              <a:t>prerendered</a:t>
            </a:r>
            <a:r>
              <a:rPr lang="en-US" b="0" i="0" dirty="0">
                <a:solidFill>
                  <a:srgbClr val="171717"/>
                </a:solidFill>
                <a:effectLst/>
                <a:latin typeface="Inter"/>
              </a:rPr>
              <a:t> at build time.</a:t>
            </a:r>
            <a:endParaRPr lang="en-IN" b="1" dirty="0"/>
          </a:p>
        </p:txBody>
      </p:sp>
    </p:spTree>
    <p:extLst>
      <p:ext uri="{BB962C8B-B14F-4D97-AF65-F5344CB8AC3E}">
        <p14:creationId xmlns:p14="http://schemas.microsoft.com/office/powerpoint/2010/main" val="208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8" y="2057399"/>
            <a:ext cx="9863091" cy="3402367"/>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A Dynamic Segment can be created by wrapping a folder's name in square brackets</a:t>
            </a:r>
            <a:r>
              <a:rPr lang="en-US" b="1" i="0" dirty="0">
                <a:solidFill>
                  <a:srgbClr val="171717"/>
                </a:solidFill>
                <a:effectLst/>
                <a:latin typeface="Inter"/>
              </a:rPr>
              <a:t>: </a:t>
            </a:r>
            <a:r>
              <a:rPr lang="en-US" b="1" i="0" dirty="0">
                <a:solidFill>
                  <a:srgbClr val="002060"/>
                </a:solidFill>
                <a:effectLst/>
                <a:latin typeface="Inter"/>
              </a:rPr>
              <a:t>[folderName].</a:t>
            </a:r>
            <a:br>
              <a:rPr lang="en-US" b="0" i="0" dirty="0">
                <a:solidFill>
                  <a:srgbClr val="171717"/>
                </a:solidFill>
                <a:effectLst/>
                <a:latin typeface="Inter"/>
              </a:rPr>
            </a:br>
            <a:r>
              <a:rPr lang="en-US" b="0" i="0" dirty="0">
                <a:solidFill>
                  <a:srgbClr val="171717"/>
                </a:solidFill>
                <a:effectLst/>
                <a:latin typeface="Inter"/>
              </a:rPr>
              <a:t> For example, [id] or [slug].</a:t>
            </a:r>
            <a:br>
              <a:rPr lang="en-US" b="0" i="0" dirty="0">
                <a:solidFill>
                  <a:srgbClr val="171717"/>
                </a:solidFill>
                <a:effectLst/>
                <a:latin typeface="Inter"/>
              </a:rPr>
            </a:br>
            <a:br>
              <a:rPr lang="en-US" b="0" i="0" dirty="0">
                <a:solidFill>
                  <a:srgbClr val="171717"/>
                </a:solidFill>
                <a:effectLst/>
                <a:latin typeface="Inter"/>
              </a:rPr>
            </a:br>
            <a:r>
              <a:rPr lang="en-US" b="1" i="0" dirty="0">
                <a:solidFill>
                  <a:srgbClr val="FF0000"/>
                </a:solidFill>
                <a:effectLst/>
                <a:latin typeface="Inter"/>
              </a:rPr>
              <a:t>Dynamic Segments are passed as the params prop to layout, page, route, and </a:t>
            </a:r>
            <a:r>
              <a:rPr lang="en-US" b="1" i="0" dirty="0" err="1">
                <a:solidFill>
                  <a:srgbClr val="FF0000"/>
                </a:solidFill>
                <a:effectLst/>
                <a:latin typeface="Inter"/>
              </a:rPr>
              <a:t>generateMetadata</a:t>
            </a:r>
            <a:r>
              <a:rPr lang="en-US" b="1" i="0" dirty="0">
                <a:solidFill>
                  <a:srgbClr val="FF0000"/>
                </a:solidFill>
                <a:effectLst/>
                <a:latin typeface="Inter"/>
              </a:rPr>
              <a:t> functions..</a:t>
            </a:r>
            <a:endParaRPr lang="en-IN" b="1" dirty="0">
              <a:solidFill>
                <a:srgbClr val="FF0000"/>
              </a:solidFill>
            </a:endParaRPr>
          </a:p>
        </p:txBody>
      </p:sp>
    </p:spTree>
    <p:extLst>
      <p:ext uri="{BB962C8B-B14F-4D97-AF65-F5344CB8AC3E}">
        <p14:creationId xmlns:p14="http://schemas.microsoft.com/office/powerpoint/2010/main" val="12095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FFB97-908B-3366-0089-B6681FF99606}"/>
              </a:ext>
            </a:extLst>
          </p:cNvPr>
          <p:cNvPicPr>
            <a:picLocks noChangeAspect="1"/>
          </p:cNvPicPr>
          <p:nvPr/>
        </p:nvPicPr>
        <p:blipFill rotWithShape="1">
          <a:blip r:embed="rId2"/>
          <a:srcRect l="24830" t="16440" r="24927" b="23753"/>
          <a:stretch/>
        </p:blipFill>
        <p:spPr>
          <a:xfrm>
            <a:off x="1439661" y="304058"/>
            <a:ext cx="9559772" cy="6400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43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88F5-14C6-0834-2766-4483B94B87AC}"/>
              </a:ext>
            </a:extLst>
          </p:cNvPr>
          <p:cNvSpPr>
            <a:spLocks noGrp="1"/>
          </p:cNvSpPr>
          <p:nvPr>
            <p:ph type="title"/>
          </p:nvPr>
        </p:nvSpPr>
        <p:spPr>
          <a:xfrm>
            <a:off x="1027483" y="2819400"/>
            <a:ext cx="9601200" cy="1219200"/>
          </a:xfrm>
        </p:spPr>
        <p:txBody>
          <a:bodyPr/>
          <a:lstStyle/>
          <a:p>
            <a:pPr algn="ctr"/>
            <a:r>
              <a:rPr lang="en-US" b="1" dirty="0"/>
              <a:t>File Conventions</a:t>
            </a:r>
            <a:endParaRPr lang="en-IN" b="1" dirty="0"/>
          </a:p>
        </p:txBody>
      </p:sp>
    </p:spTree>
    <p:extLst>
      <p:ext uri="{BB962C8B-B14F-4D97-AF65-F5344CB8AC3E}">
        <p14:creationId xmlns:p14="http://schemas.microsoft.com/office/powerpoint/2010/main" val="24536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1A66-0910-C87B-EC33-5D0190C1D38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087B269-E538-1F71-230F-2463763622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224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D579-F60E-9988-1E5F-6D0F9295198D}"/>
              </a:ext>
            </a:extLst>
          </p:cNvPr>
          <p:cNvSpPr>
            <a:spLocks noGrp="1"/>
          </p:cNvSpPr>
          <p:nvPr>
            <p:ph type="title"/>
          </p:nvPr>
        </p:nvSpPr>
        <p:spPr>
          <a:xfrm>
            <a:off x="734519" y="3429000"/>
            <a:ext cx="9601200" cy="1219200"/>
          </a:xfrm>
        </p:spPr>
        <p:txBody>
          <a:bodyPr/>
          <a:lstStyle/>
          <a:p>
            <a:pPr algn="ctr"/>
            <a:r>
              <a:rPr lang="en-IN" dirty="0"/>
              <a:t>Nested Dynamic Routing</a:t>
            </a:r>
          </a:p>
        </p:txBody>
      </p:sp>
    </p:spTree>
    <p:extLst>
      <p:ext uri="{BB962C8B-B14F-4D97-AF65-F5344CB8AC3E}">
        <p14:creationId xmlns:p14="http://schemas.microsoft.com/office/powerpoint/2010/main" val="24498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AC2384-9586-C8F9-7324-F425FB412D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96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A5AD-7A3C-072D-9691-69E5132CD522}"/>
              </a:ext>
            </a:extLst>
          </p:cNvPr>
          <p:cNvSpPr>
            <a:spLocks noGrp="1"/>
          </p:cNvSpPr>
          <p:nvPr>
            <p:ph type="title"/>
          </p:nvPr>
        </p:nvSpPr>
        <p:spPr>
          <a:xfrm>
            <a:off x="1400345" y="2630750"/>
            <a:ext cx="9601200" cy="1219200"/>
          </a:xfrm>
        </p:spPr>
        <p:txBody>
          <a:bodyPr/>
          <a:lstStyle/>
          <a:p>
            <a:pPr algn="ctr"/>
            <a:r>
              <a:rPr lang="en-IN" b="1" dirty="0"/>
              <a:t>Static Site Generation -SSG</a:t>
            </a:r>
          </a:p>
        </p:txBody>
      </p:sp>
    </p:spTree>
    <p:extLst>
      <p:ext uri="{BB962C8B-B14F-4D97-AF65-F5344CB8AC3E}">
        <p14:creationId xmlns:p14="http://schemas.microsoft.com/office/powerpoint/2010/main" val="316945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86EC-0D4B-169F-1051-16FE4258DCFE}"/>
              </a:ext>
            </a:extLst>
          </p:cNvPr>
          <p:cNvSpPr>
            <a:spLocks noGrp="1"/>
          </p:cNvSpPr>
          <p:nvPr>
            <p:ph type="title"/>
          </p:nvPr>
        </p:nvSpPr>
        <p:spPr/>
        <p:txBody>
          <a:bodyPr/>
          <a:lstStyle/>
          <a:p>
            <a:r>
              <a:rPr lang="en-IN" b="1" i="0" u="none" strike="noStrike" dirty="0">
                <a:solidFill>
                  <a:srgbClr val="171717"/>
                </a:solidFill>
                <a:effectLst/>
                <a:latin typeface="Inter"/>
              </a:rPr>
              <a:t>Generating Static Params</a:t>
            </a:r>
            <a:br>
              <a:rPr lang="en-IN" b="1" i="0" dirty="0">
                <a:solidFill>
                  <a:srgbClr val="171717"/>
                </a:solidFill>
                <a:effectLst/>
                <a:latin typeface="Inter"/>
              </a:rPr>
            </a:br>
            <a:endParaRPr lang="en-IN" dirty="0"/>
          </a:p>
        </p:txBody>
      </p:sp>
      <p:sp>
        <p:nvSpPr>
          <p:cNvPr id="4" name="TextBox 3">
            <a:extLst>
              <a:ext uri="{FF2B5EF4-FFF2-40B4-BE49-F238E27FC236}">
                <a16:creationId xmlns:a16="http://schemas.microsoft.com/office/drawing/2014/main" id="{E8105DE4-2C7D-82E3-C36A-34B4A5DB606B}"/>
              </a:ext>
            </a:extLst>
          </p:cNvPr>
          <p:cNvSpPr txBox="1"/>
          <p:nvPr/>
        </p:nvSpPr>
        <p:spPr>
          <a:xfrm>
            <a:off x="1198485" y="2639289"/>
            <a:ext cx="10005133" cy="3046988"/>
          </a:xfrm>
          <a:prstGeom prst="rect">
            <a:avLst/>
          </a:prstGeom>
          <a:solidFill>
            <a:schemeClr val="accent2">
              <a:lumMod val="20000"/>
              <a:lumOff val="80000"/>
            </a:schemeClr>
          </a:solidFill>
          <a:effectLst>
            <a:outerShdw blurRad="50800" dist="38100" dir="5400000" algn="t" rotWithShape="0">
              <a:prstClr val="black">
                <a:alpha val="40000"/>
              </a:prstClr>
            </a:outerShdw>
          </a:effectLst>
        </p:spPr>
        <p:txBody>
          <a:bodyPr wrap="square">
            <a:spAutoFit/>
          </a:bodyPr>
          <a:lstStyle/>
          <a:p>
            <a:pPr algn="ctr"/>
            <a:r>
              <a:rPr lang="en-US" sz="3200" dirty="0"/>
              <a:t>The </a:t>
            </a:r>
            <a:r>
              <a:rPr lang="en-US" sz="3200" dirty="0">
                <a:solidFill>
                  <a:srgbClr val="FF0000"/>
                </a:solidFill>
              </a:rPr>
              <a:t>generateStaticParams</a:t>
            </a:r>
            <a:r>
              <a:rPr lang="en-US" sz="3200" dirty="0"/>
              <a:t> function can be used in combination with dynamic route segments to define the list of route segment parameters that will be statically generated at </a:t>
            </a:r>
            <a:r>
              <a:rPr lang="en-US" sz="3200" b="1" i="1" dirty="0">
                <a:solidFill>
                  <a:srgbClr val="C00000"/>
                </a:solidFill>
              </a:rPr>
              <a:t>build time </a:t>
            </a:r>
            <a:r>
              <a:rPr lang="en-US" sz="3200" dirty="0"/>
              <a:t>instead of </a:t>
            </a:r>
            <a:r>
              <a:rPr lang="en-US" sz="3200" b="1" dirty="0">
                <a:solidFill>
                  <a:srgbClr val="FF0000"/>
                </a:solidFill>
              </a:rPr>
              <a:t>on-demand</a:t>
            </a:r>
            <a:r>
              <a:rPr lang="en-US" sz="3200" dirty="0"/>
              <a:t> at request time.</a:t>
            </a:r>
          </a:p>
          <a:p>
            <a:endParaRPr lang="en-US" sz="3200" dirty="0"/>
          </a:p>
        </p:txBody>
      </p:sp>
    </p:spTree>
    <p:extLst>
      <p:ext uri="{BB962C8B-B14F-4D97-AF65-F5344CB8AC3E}">
        <p14:creationId xmlns:p14="http://schemas.microsoft.com/office/powerpoint/2010/main" val="314679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200AEA-D844-98B3-C099-BDA057DC4901}"/>
              </a:ext>
            </a:extLst>
          </p:cNvPr>
          <p:cNvPicPr>
            <a:picLocks noChangeAspect="1"/>
          </p:cNvPicPr>
          <p:nvPr/>
        </p:nvPicPr>
        <p:blipFill rotWithShape="1">
          <a:blip r:embed="rId2"/>
          <a:srcRect l="8155" t="36764" r="15461" b="12751"/>
          <a:stretch/>
        </p:blipFill>
        <p:spPr>
          <a:xfrm>
            <a:off x="506027" y="1535836"/>
            <a:ext cx="10649883" cy="3959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06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5758-6DAF-0396-C6EE-851BD6EA589D}"/>
              </a:ext>
            </a:extLst>
          </p:cNvPr>
          <p:cNvSpPr>
            <a:spLocks noGrp="1"/>
          </p:cNvSpPr>
          <p:nvPr>
            <p:ph type="title"/>
          </p:nvPr>
        </p:nvSpPr>
        <p:spPr>
          <a:xfrm>
            <a:off x="1293813" y="304800"/>
            <a:ext cx="9643476" cy="733887"/>
          </a:xfrm>
        </p:spPr>
        <p:txBody>
          <a:bodyPr/>
          <a:lstStyle/>
          <a:p>
            <a:r>
              <a:rPr lang="en-IN" dirty="0"/>
              <a:t>app / todos/page.js</a:t>
            </a:r>
          </a:p>
        </p:txBody>
      </p:sp>
      <p:sp>
        <p:nvSpPr>
          <p:cNvPr id="4" name="TextBox 3">
            <a:extLst>
              <a:ext uri="{FF2B5EF4-FFF2-40B4-BE49-F238E27FC236}">
                <a16:creationId xmlns:a16="http://schemas.microsoft.com/office/drawing/2014/main" id="{95DBD72E-FD2A-D49E-753F-839DCB40F8D2}"/>
              </a:ext>
            </a:extLst>
          </p:cNvPr>
          <p:cNvSpPr txBox="1"/>
          <p:nvPr/>
        </p:nvSpPr>
        <p:spPr>
          <a:xfrm>
            <a:off x="3065016" y="1169062"/>
            <a:ext cx="6130030" cy="4524315"/>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Link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'next/link'</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TodosPage</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Todos Page</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TODOS.map</a:t>
            </a:r>
            <a:r>
              <a:rPr lang="en-IN" b="0" dirty="0">
                <a:solidFill>
                  <a:srgbClr val="000000"/>
                </a:solidFill>
                <a:effectLst/>
                <a:latin typeface="hack" panose="020B0609030202020204" pitchFamily="49" charset="0"/>
              </a:rPr>
              <a:t>(todo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&lt;Link</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href</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todo.title</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&lt;/Link&gt;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10737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2378D1-ECD7-5796-8DD7-504A7E9DF043}"/>
              </a:ext>
            </a:extLst>
          </p:cNvPr>
          <p:cNvSpPr txBox="1"/>
          <p:nvPr/>
        </p:nvSpPr>
        <p:spPr>
          <a:xfrm>
            <a:off x="1757778" y="1354129"/>
            <a:ext cx="9179511" cy="5503871"/>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TodoPage</a:t>
            </a:r>
            <a:r>
              <a:rPr lang="en-IN" b="0" dirty="0">
                <a:solidFill>
                  <a:srgbClr val="000000"/>
                </a:solidFill>
                <a:effectLst/>
                <a:latin typeface="hack" panose="020B0609030202020204" pitchFamily="49" charset="0"/>
              </a:rPr>
              <a:t>(props)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 Details </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&lt;p&gt;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JSON.stringify</a:t>
            </a:r>
            <a:r>
              <a:rPr lang="en-IN" b="0" dirty="0">
                <a:solidFill>
                  <a:srgbClr val="000000"/>
                </a:solidFill>
                <a:effectLst/>
                <a:latin typeface="hack" panose="020B0609030202020204" pitchFamily="49" charset="0"/>
              </a:rPr>
              <a:t>(</a:t>
            </a:r>
            <a:r>
              <a:rPr lang="en-IN" b="0" dirty="0" err="1">
                <a:solidFill>
                  <a:srgbClr val="000000"/>
                </a:solidFill>
                <a:effectLst/>
                <a:latin typeface="hack" panose="020B0609030202020204" pitchFamily="49" charset="0"/>
              </a:rPr>
              <a:t>props.params</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&lt;/p&gt;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a:p>
            <a:br>
              <a:rPr lang="en-IN" b="0" dirty="0">
                <a:solidFill>
                  <a:srgbClr val="000000"/>
                </a:solidFill>
                <a:effectLst/>
                <a:highlight>
                  <a:srgbClr val="FFFF00"/>
                </a:highlight>
                <a:latin typeface="hack" panose="020B0609030202020204" pitchFamily="49" charset="0"/>
              </a:rPr>
            </a:br>
            <a:r>
              <a:rPr lang="en-IN" b="0" dirty="0">
                <a:solidFill>
                  <a:srgbClr val="0000FF"/>
                </a:solidFill>
                <a:effectLst/>
                <a:highlight>
                  <a:srgbClr val="FFFF00"/>
                </a:highlight>
                <a:latin typeface="hack" panose="020B0609030202020204" pitchFamily="49" charset="0"/>
              </a:rPr>
              <a:t>export</a:t>
            </a:r>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function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generateStaticParams</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TODOS.map</a:t>
            </a:r>
            <a:r>
              <a:rPr lang="en-IN" b="0" dirty="0">
                <a:solidFill>
                  <a:srgbClr val="000000"/>
                </a:solidFill>
                <a:effectLst/>
                <a:highlight>
                  <a:srgbClr val="FFFF00"/>
                </a:highlight>
                <a:latin typeface="hack" panose="020B0609030202020204" pitchFamily="49" charset="0"/>
              </a:rPr>
              <a:t>(todo </a:t>
            </a:r>
            <a:r>
              <a:rPr lang="en-IN" b="0" dirty="0">
                <a:solidFill>
                  <a:srgbClr val="0000FF"/>
                </a:solidFill>
                <a:effectLst/>
                <a:highlight>
                  <a:srgbClr val="FFFF00"/>
                </a:highlight>
                <a:latin typeface="hack" panose="020B0609030202020204" pitchFamily="49" charset="0"/>
              </a:rPr>
              <a:t>=&gt;</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let</a:t>
            </a:r>
            <a:r>
              <a:rPr lang="en-IN" b="0" dirty="0">
                <a:solidFill>
                  <a:srgbClr val="000000"/>
                </a:solidFill>
                <a:effectLst/>
                <a:highlight>
                  <a:srgbClr val="FFFF00"/>
                </a:highlight>
                <a:latin typeface="hack" panose="020B0609030202020204" pitchFamily="49" charset="0"/>
              </a:rPr>
              <a:t> id = </a:t>
            </a:r>
            <a:r>
              <a:rPr lang="en-IN" b="0" dirty="0" err="1">
                <a:solidFill>
                  <a:srgbClr val="000000"/>
                </a:solidFill>
                <a:effectLst/>
                <a:highlight>
                  <a:srgbClr val="FFFF00"/>
                </a:highlight>
                <a:latin typeface="hack" panose="020B0609030202020204" pitchFamily="49" charset="0"/>
              </a:rPr>
              <a:t>todo.id.toString</a:t>
            </a:r>
            <a:r>
              <a:rPr lang="en-IN" b="0" dirty="0">
                <a:solidFill>
                  <a:srgbClr val="000000"/>
                </a:solidFill>
                <a:effectLst/>
                <a:highlight>
                  <a:srgbClr val="FFFF00"/>
                </a:highlight>
                <a:latin typeface="hack" panose="020B0609030202020204" pitchFamily="49" charset="0"/>
              </a:rPr>
              <a:t>()</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id</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5" name="Title 1">
            <a:extLst>
              <a:ext uri="{FF2B5EF4-FFF2-40B4-BE49-F238E27FC236}">
                <a16:creationId xmlns:a16="http://schemas.microsoft.com/office/drawing/2014/main" id="{273D4F25-5006-13D3-019B-B4AAEC982B7D}"/>
              </a:ext>
            </a:extLst>
          </p:cNvPr>
          <p:cNvSpPr>
            <a:spLocks noGrp="1"/>
          </p:cNvSpPr>
          <p:nvPr>
            <p:ph type="title"/>
          </p:nvPr>
        </p:nvSpPr>
        <p:spPr>
          <a:xfrm>
            <a:off x="1293813" y="304800"/>
            <a:ext cx="9643476" cy="733887"/>
          </a:xfrm>
        </p:spPr>
        <p:txBody>
          <a:bodyPr/>
          <a:lstStyle/>
          <a:p>
            <a:r>
              <a:rPr lang="en-IN" dirty="0"/>
              <a:t>app / todos/[id]/page.js</a:t>
            </a:r>
          </a:p>
        </p:txBody>
      </p:sp>
    </p:spTree>
    <p:extLst>
      <p:ext uri="{BB962C8B-B14F-4D97-AF65-F5344CB8AC3E}">
        <p14:creationId xmlns:p14="http://schemas.microsoft.com/office/powerpoint/2010/main" val="293214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C994-2A51-EC02-AE6B-FFAC160BE720}"/>
              </a:ext>
            </a:extLst>
          </p:cNvPr>
          <p:cNvSpPr>
            <a:spLocks noGrp="1"/>
          </p:cNvSpPr>
          <p:nvPr>
            <p:ph type="title"/>
          </p:nvPr>
        </p:nvSpPr>
        <p:spPr>
          <a:xfrm>
            <a:off x="813787" y="1580226"/>
            <a:ext cx="10807083" cy="4385569"/>
          </a:xfrm>
          <a:solidFill>
            <a:srgbClr val="FFFF00"/>
          </a:solidFill>
        </p:spPr>
        <p:txBody>
          <a:bodyPr>
            <a:normAutofit fontScale="90000"/>
          </a:bodyPr>
          <a:lstStyle/>
          <a:p>
            <a:pPr algn="ctr"/>
            <a:r>
              <a:rPr lang="en-US" b="1" dirty="0"/>
              <a:t>The primary benefit of the generateStaticParams function is its smart retrieval of data. </a:t>
            </a:r>
            <a:br>
              <a:rPr lang="en-US" b="1" dirty="0"/>
            </a:br>
            <a:r>
              <a:rPr lang="en-US" b="1" dirty="0"/>
              <a:t>If content is fetched within the generateStaticParams function using a fetch request, the requests are automatically </a:t>
            </a:r>
            <a:r>
              <a:rPr lang="en-US" b="1" dirty="0" err="1"/>
              <a:t>memoized</a:t>
            </a:r>
            <a:r>
              <a:rPr lang="en-US" b="1" dirty="0"/>
              <a:t>. This means a fetch request with the same arguments across multiple generateStaticParams, Layouts, and Pages will only be made once, which decreases build times</a:t>
            </a:r>
            <a:endParaRPr lang="en-IN" b="1" dirty="0"/>
          </a:p>
        </p:txBody>
      </p:sp>
    </p:spTree>
    <p:extLst>
      <p:ext uri="{BB962C8B-B14F-4D97-AF65-F5344CB8AC3E}">
        <p14:creationId xmlns:p14="http://schemas.microsoft.com/office/powerpoint/2010/main" val="38835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4BA71-062D-6DF7-E6F1-2A8A4EC0AC6D}"/>
              </a:ext>
            </a:extLst>
          </p:cNvPr>
          <p:cNvPicPr>
            <a:picLocks noChangeAspect="1"/>
          </p:cNvPicPr>
          <p:nvPr/>
        </p:nvPicPr>
        <p:blipFill rotWithShape="1">
          <a:blip r:embed="rId2"/>
          <a:srcRect l="7961" t="12557" r="23593" b="18317"/>
          <a:stretch/>
        </p:blipFill>
        <p:spPr>
          <a:xfrm>
            <a:off x="973277" y="580377"/>
            <a:ext cx="9872584" cy="5847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2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b="1" i="0" u="none" strike="noStrike" dirty="0">
                <a:solidFill>
                  <a:srgbClr val="171717"/>
                </a:solidFill>
                <a:effectLst/>
                <a:latin typeface="Inter"/>
              </a:rPr>
              <a:t>Component Hierarchy</a:t>
            </a:r>
            <a:endParaRPr lang="en-US" dirty="0"/>
          </a:p>
        </p:txBody>
      </p:sp>
      <p:sp>
        <p:nvSpPr>
          <p:cNvPr id="14" name="Content Placeholder 13"/>
          <p:cNvSpPr>
            <a:spLocks noGrp="1"/>
          </p:cNvSpPr>
          <p:nvPr>
            <p:ph idx="1"/>
          </p:nvPr>
        </p:nvSpPr>
        <p:spPr>
          <a:xfrm>
            <a:off x="1293815" y="1802168"/>
            <a:ext cx="9601198" cy="3962400"/>
          </a:xfrm>
          <a:solidFill>
            <a:srgbClr val="92D050"/>
          </a:solidFill>
        </p:spPr>
        <p:txBody>
          <a:bodyPr>
            <a:normAutofit lnSpcReduction="10000"/>
          </a:bodyPr>
          <a:lstStyle/>
          <a:p>
            <a:r>
              <a:rPr lang="en-US" dirty="0"/>
              <a:t>page.js </a:t>
            </a:r>
          </a:p>
          <a:p>
            <a:r>
              <a:rPr lang="en-US" dirty="0"/>
              <a:t>layout.js</a:t>
            </a:r>
          </a:p>
          <a:p>
            <a:r>
              <a:rPr lang="en-US" dirty="0"/>
              <a:t>nested layout </a:t>
            </a:r>
            <a:r>
              <a:rPr lang="en-US"/>
              <a:t>(layout.js)</a:t>
            </a:r>
            <a:endParaRPr lang="en-US" dirty="0"/>
          </a:p>
          <a:p>
            <a:r>
              <a:rPr lang="en-US" dirty="0"/>
              <a:t>template.js</a:t>
            </a:r>
          </a:p>
          <a:p>
            <a:r>
              <a:rPr lang="en-US" dirty="0"/>
              <a:t>error.js (React error boundary)</a:t>
            </a:r>
          </a:p>
          <a:p>
            <a:r>
              <a:rPr lang="en-US" dirty="0"/>
              <a:t>loading.js (React suspense boundary)</a:t>
            </a:r>
          </a:p>
          <a:p>
            <a:r>
              <a:rPr lang="en-US" dirty="0"/>
              <a:t>not-found.js (React error boundary)</a:t>
            </a:r>
          </a:p>
          <a:p>
            <a:endParaRPr lang="en-US" dirty="0"/>
          </a:p>
        </p:txBody>
      </p:sp>
    </p:spTree>
    <p:extLst>
      <p:ext uri="{BB962C8B-B14F-4D97-AF65-F5344CB8AC3E}">
        <p14:creationId xmlns:p14="http://schemas.microsoft.com/office/powerpoint/2010/main" val="21092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74C04-F033-BFA7-C60B-51D568214632}"/>
              </a:ext>
            </a:extLst>
          </p:cNvPr>
          <p:cNvPicPr>
            <a:picLocks noChangeAspect="1"/>
          </p:cNvPicPr>
          <p:nvPr/>
        </p:nvPicPr>
        <p:blipFill rotWithShape="1">
          <a:blip r:embed="rId2"/>
          <a:srcRect l="18859" t="19158" r="31044" b="7314"/>
          <a:stretch/>
        </p:blipFill>
        <p:spPr>
          <a:xfrm>
            <a:off x="1331652" y="309117"/>
            <a:ext cx="9223898" cy="6435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6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7686-2F26-3966-592E-FAE49BF1A1F5}"/>
              </a:ext>
            </a:extLst>
          </p:cNvPr>
          <p:cNvSpPr>
            <a:spLocks noGrp="1"/>
          </p:cNvSpPr>
          <p:nvPr>
            <p:ph type="title"/>
          </p:nvPr>
        </p:nvSpPr>
        <p:spPr>
          <a:xfrm>
            <a:off x="1295400" y="2819400"/>
            <a:ext cx="9601200" cy="1219200"/>
          </a:xfrm>
        </p:spPr>
        <p:txBody>
          <a:bodyPr/>
          <a:lstStyle/>
          <a:p>
            <a:pPr algn="ctr"/>
            <a:r>
              <a:rPr lang="en-IN" b="1" dirty="0">
                <a:solidFill>
                  <a:srgbClr val="C00000"/>
                </a:solidFill>
              </a:rPr>
              <a:t>Linking and Navigation</a:t>
            </a:r>
          </a:p>
        </p:txBody>
      </p:sp>
    </p:spTree>
    <p:extLst>
      <p:ext uri="{BB962C8B-B14F-4D97-AF65-F5344CB8AC3E}">
        <p14:creationId xmlns:p14="http://schemas.microsoft.com/office/powerpoint/2010/main" val="6658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Ways to Navigate</a:t>
            </a:r>
          </a:p>
        </p:txBody>
      </p:sp>
      <p:sp>
        <p:nvSpPr>
          <p:cNvPr id="14" name="Content Placeholder 13"/>
          <p:cNvSpPr>
            <a:spLocks noGrp="1"/>
          </p:cNvSpPr>
          <p:nvPr>
            <p:ph idx="1"/>
          </p:nvPr>
        </p:nvSpPr>
        <p:spPr/>
        <p:txBody>
          <a:bodyPr/>
          <a:lstStyle/>
          <a:p>
            <a:r>
              <a:rPr lang="en-US" dirty="0"/>
              <a:t>Using the &lt;Link&gt; Component</a:t>
            </a:r>
          </a:p>
          <a:p>
            <a:r>
              <a:rPr lang="en-US" dirty="0"/>
              <a:t>Using the useRouter Hook</a:t>
            </a:r>
          </a:p>
        </p:txBody>
      </p:sp>
    </p:spTree>
    <p:extLst>
      <p:ext uri="{BB962C8B-B14F-4D97-AF65-F5344CB8AC3E}">
        <p14:creationId xmlns:p14="http://schemas.microsoft.com/office/powerpoint/2010/main" val="264538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&lt;Link&gt; Component</a:t>
            </a:r>
          </a:p>
        </p:txBody>
      </p:sp>
      <p:sp>
        <p:nvSpPr>
          <p:cNvPr id="14" name="Content Placeholder 13"/>
          <p:cNvSpPr>
            <a:spLocks noGrp="1"/>
          </p:cNvSpPr>
          <p:nvPr>
            <p:ph idx="1"/>
          </p:nvPr>
        </p:nvSpPr>
        <p:spPr>
          <a:xfrm>
            <a:off x="1293814" y="1828801"/>
            <a:ext cx="9601198" cy="2388092"/>
          </a:xfrm>
        </p:spPr>
        <p:txBody>
          <a:bodyPr/>
          <a:lstStyle/>
          <a:p>
            <a:r>
              <a:rPr lang="en-US" dirty="0"/>
              <a:t>&lt;Link&gt; is a built-in component that extends the HTML &lt;a&gt; tag to provide prefetching and client-side navigation between routes.</a:t>
            </a:r>
          </a:p>
          <a:p>
            <a:r>
              <a:rPr lang="en-US" dirty="0"/>
              <a:t> It is the primary way to navigate between routes in Next.js</a:t>
            </a:r>
          </a:p>
        </p:txBody>
      </p:sp>
      <p:sp>
        <p:nvSpPr>
          <p:cNvPr id="4" name="TextBox 3">
            <a:extLst>
              <a:ext uri="{FF2B5EF4-FFF2-40B4-BE49-F238E27FC236}">
                <a16:creationId xmlns:a16="http://schemas.microsoft.com/office/drawing/2014/main" id="{73E7E333-B42F-8D9A-94B2-71C6478517D4}"/>
              </a:ext>
            </a:extLst>
          </p:cNvPr>
          <p:cNvSpPr txBox="1"/>
          <p:nvPr/>
        </p:nvSpPr>
        <p:spPr>
          <a:xfrm>
            <a:off x="2239393" y="4216893"/>
            <a:ext cx="6130030" cy="1477328"/>
          </a:xfrm>
          <a:prstGeom prst="rect">
            <a:avLst/>
          </a:prstGeom>
          <a:noFill/>
        </p:spPr>
        <p:txBody>
          <a:bodyPr wrap="square">
            <a:spAutoFit/>
          </a:bodyPr>
          <a:lstStyle/>
          <a:p>
            <a:r>
              <a:rPr lang="en-IN" dirty="0">
                <a:highlight>
                  <a:srgbClr val="FFFF00"/>
                </a:highlight>
              </a:rPr>
              <a:t>import Link from 'next/link'</a:t>
            </a:r>
          </a:p>
          <a:p>
            <a:r>
              <a:rPr lang="en-IN" dirty="0">
                <a:highlight>
                  <a:srgbClr val="FFFF00"/>
                </a:highlight>
              </a:rPr>
              <a:t> </a:t>
            </a:r>
          </a:p>
          <a:p>
            <a:r>
              <a:rPr lang="en-IN" dirty="0">
                <a:highlight>
                  <a:srgbClr val="FFFF00"/>
                </a:highlight>
              </a:rPr>
              <a:t>export default function Page() {</a:t>
            </a:r>
          </a:p>
          <a:p>
            <a:r>
              <a:rPr lang="en-IN" dirty="0">
                <a:highlight>
                  <a:srgbClr val="FFFF00"/>
                </a:highlight>
              </a:rPr>
              <a:t>  return &lt;Link </a:t>
            </a:r>
            <a:r>
              <a:rPr lang="en-IN" dirty="0" err="1">
                <a:highlight>
                  <a:srgbClr val="FFFF00"/>
                </a:highlight>
              </a:rPr>
              <a:t>href</a:t>
            </a:r>
            <a:r>
              <a:rPr lang="en-IN" dirty="0">
                <a:highlight>
                  <a:srgbClr val="FFFF00"/>
                </a:highlight>
              </a:rPr>
              <a:t>="/dashboard"&gt;Dashboard&lt;/Link&gt;</a:t>
            </a:r>
          </a:p>
          <a:p>
            <a:r>
              <a:rPr lang="en-IN" dirty="0">
                <a:highlight>
                  <a:srgbClr val="FFFF00"/>
                </a:highlight>
              </a:rPr>
              <a:t>}</a:t>
            </a:r>
          </a:p>
        </p:txBody>
      </p:sp>
    </p:spTree>
    <p:extLst>
      <p:ext uri="{BB962C8B-B14F-4D97-AF65-F5344CB8AC3E}">
        <p14:creationId xmlns:p14="http://schemas.microsoft.com/office/powerpoint/2010/main" val="27338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0D-2B11-0D70-67F6-C48D2F1A5F1F}"/>
              </a:ext>
            </a:extLst>
          </p:cNvPr>
          <p:cNvPicPr>
            <a:picLocks noChangeAspect="1"/>
          </p:cNvPicPr>
          <p:nvPr/>
        </p:nvPicPr>
        <p:blipFill rotWithShape="1">
          <a:blip r:embed="rId2"/>
          <a:srcRect l="20971" t="12427" r="26529" b="16117"/>
          <a:stretch/>
        </p:blipFill>
        <p:spPr>
          <a:xfrm>
            <a:off x="0" y="714720"/>
            <a:ext cx="6276513" cy="5583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6AA03A7F-F705-1AC7-E394-D43386F638C1}"/>
              </a:ext>
            </a:extLst>
          </p:cNvPr>
          <p:cNvSpPr txBox="1"/>
          <p:nvPr/>
        </p:nvSpPr>
        <p:spPr>
          <a:xfrm>
            <a:off x="6667129" y="1740022"/>
            <a:ext cx="5637322" cy="3693319"/>
          </a:xfrm>
          <a:prstGeom prst="rect">
            <a:avLst/>
          </a:prstGeom>
          <a:noFill/>
        </p:spPr>
        <p:txBody>
          <a:bodyPr wrap="square">
            <a:spAutoFit/>
          </a:bodyPr>
          <a:lstStyle/>
          <a:p>
            <a:r>
              <a:rPr lang="en-IN" b="0" dirty="0">
                <a:solidFill>
                  <a:srgbClr val="A31515"/>
                </a:solidFill>
                <a:effectLst/>
                <a:latin typeface="hack" panose="020B0609030202020204" pitchFamily="49" charset="0"/>
              </a:rPr>
              <a:t>'use client'</a:t>
            </a:r>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 }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"next/navigation"</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Navigator()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router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&lt;button</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onClick</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router.push</a:t>
            </a:r>
            <a:r>
              <a:rPr lang="en-IN" b="0" dirty="0">
                <a:solidFill>
                  <a:srgbClr val="000000"/>
                </a:solidFill>
                <a:effectLst/>
                <a:latin typeface="hack" panose="020B0609030202020204" pitchFamily="49" charset="0"/>
              </a:rPr>
              <a:t>(</a:t>
            </a:r>
            <a:r>
              <a:rPr lang="en-IN" b="0" dirty="0">
                <a:solidFill>
                  <a:srgbClr val="A31515"/>
                </a:solidFill>
                <a:effectLst/>
                <a:latin typeface="hack" panose="020B0609030202020204" pitchFamily="49" charset="0"/>
              </a:rPr>
              <a:t>'/comments'</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00"/>
                </a:solidFill>
                <a:effectLst/>
                <a:latin typeface="hack" panose="020B0609030202020204" pitchFamily="49" charset="0"/>
              </a:rPr>
              <a:t>Post</a:t>
            </a:r>
            <a:r>
              <a:rPr lang="en-IN" b="0" dirty="0">
                <a:solidFill>
                  <a:srgbClr val="800000"/>
                </a:solidFill>
                <a:effectLst/>
                <a:latin typeface="hack" panose="020B0609030202020204" pitchFamily="49" charset="0"/>
              </a:rPr>
              <a:t>&lt;/button&gt;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20075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59F8-2CA3-6181-DC3E-A016257DAF24}"/>
              </a:ext>
            </a:extLst>
          </p:cNvPr>
          <p:cNvSpPr>
            <a:spLocks noGrp="1"/>
          </p:cNvSpPr>
          <p:nvPr>
            <p:ph type="title"/>
          </p:nvPr>
        </p:nvSpPr>
        <p:spPr>
          <a:xfrm>
            <a:off x="1089627" y="2905958"/>
            <a:ext cx="9601200" cy="1219200"/>
          </a:xfrm>
        </p:spPr>
        <p:txBody>
          <a:bodyPr/>
          <a:lstStyle/>
          <a:p>
            <a:pPr algn="ctr"/>
            <a:r>
              <a:rPr lang="en-IN" b="1" dirty="0"/>
              <a:t>Route Groups</a:t>
            </a:r>
          </a:p>
        </p:txBody>
      </p:sp>
    </p:spTree>
    <p:extLst>
      <p:ext uri="{BB962C8B-B14F-4D97-AF65-F5344CB8AC3E}">
        <p14:creationId xmlns:p14="http://schemas.microsoft.com/office/powerpoint/2010/main" val="388056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12F8-4C3F-CFD5-BA1A-A6218935C469}"/>
              </a:ext>
            </a:extLst>
          </p:cNvPr>
          <p:cNvSpPr>
            <a:spLocks noGrp="1"/>
          </p:cNvSpPr>
          <p:nvPr>
            <p:ph type="title"/>
          </p:nvPr>
        </p:nvSpPr>
        <p:spPr>
          <a:xfrm>
            <a:off x="1409222" y="3030245"/>
            <a:ext cx="9678987" cy="1932372"/>
          </a:xfrm>
        </p:spPr>
        <p:txBody>
          <a:bodyPr>
            <a:normAutofit fontScale="90000"/>
          </a:bodyPr>
          <a:lstStyle/>
          <a:p>
            <a:pPr algn="ctr"/>
            <a:br>
              <a:rPr lang="en-IN" b="1" i="0" dirty="0">
                <a:solidFill>
                  <a:srgbClr val="171717"/>
                </a:solidFill>
                <a:effectLst/>
                <a:latin typeface="Inter"/>
              </a:rPr>
            </a:br>
            <a:br>
              <a:rPr lang="en-IN" b="1" i="0" dirty="0">
                <a:solidFill>
                  <a:srgbClr val="171717"/>
                </a:solidFill>
                <a:effectLst/>
                <a:latin typeface="Inter"/>
              </a:rPr>
            </a:br>
            <a:br>
              <a:rPr lang="en-IN" b="1" i="0" dirty="0">
                <a:solidFill>
                  <a:srgbClr val="171717"/>
                </a:solidFill>
                <a:effectLst/>
                <a:latin typeface="Inter"/>
              </a:rPr>
            </a:br>
            <a:r>
              <a:rPr lang="en-US" b="1" i="0" dirty="0">
                <a:solidFill>
                  <a:srgbClr val="171717"/>
                </a:solidFill>
                <a:effectLst/>
                <a:latin typeface="Inter"/>
              </a:rPr>
              <a:t>Route Group</a:t>
            </a:r>
            <a:r>
              <a:rPr lang="en-US" b="0" i="0" dirty="0">
                <a:solidFill>
                  <a:srgbClr val="171717"/>
                </a:solidFill>
                <a:effectLst/>
                <a:latin typeface="Inter"/>
              </a:rPr>
              <a:t> to prevent the folder from being included in the route's URL path.</a:t>
            </a:r>
            <a:br>
              <a:rPr lang="en-IN" dirty="0"/>
            </a:br>
            <a:endParaRPr lang="en-IN" dirty="0"/>
          </a:p>
        </p:txBody>
      </p:sp>
    </p:spTree>
    <p:extLst>
      <p:ext uri="{BB962C8B-B14F-4D97-AF65-F5344CB8AC3E}">
        <p14:creationId xmlns:p14="http://schemas.microsoft.com/office/powerpoint/2010/main" val="361956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6E01-B5B5-0347-9E96-985A93876027}"/>
              </a:ext>
            </a:extLst>
          </p:cNvPr>
          <p:cNvSpPr>
            <a:spLocks noGrp="1"/>
          </p:cNvSpPr>
          <p:nvPr>
            <p:ph type="title"/>
          </p:nvPr>
        </p:nvSpPr>
        <p:spPr/>
        <p:txBody>
          <a:bodyPr/>
          <a:lstStyle/>
          <a:p>
            <a:r>
              <a:rPr lang="en-IN" dirty="0"/>
              <a:t>Advantages of Route Groups</a:t>
            </a:r>
          </a:p>
        </p:txBody>
      </p:sp>
      <p:pic>
        <p:nvPicPr>
          <p:cNvPr id="4" name="Picture 3">
            <a:extLst>
              <a:ext uri="{FF2B5EF4-FFF2-40B4-BE49-F238E27FC236}">
                <a16:creationId xmlns:a16="http://schemas.microsoft.com/office/drawing/2014/main" id="{23CFAD59-7A87-8210-3A11-816EDA066982}"/>
              </a:ext>
            </a:extLst>
          </p:cNvPr>
          <p:cNvPicPr>
            <a:picLocks noChangeAspect="1"/>
          </p:cNvPicPr>
          <p:nvPr/>
        </p:nvPicPr>
        <p:blipFill rotWithShape="1">
          <a:blip r:embed="rId2"/>
          <a:srcRect l="9175" t="26925" r="19539" b="31651"/>
          <a:stretch/>
        </p:blipFill>
        <p:spPr>
          <a:xfrm>
            <a:off x="1935332" y="2450236"/>
            <a:ext cx="8691239" cy="2840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45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8E5B-54CC-8F66-8654-EE0953295222}"/>
              </a:ext>
            </a:extLst>
          </p:cNvPr>
          <p:cNvSpPr>
            <a:spLocks noGrp="1"/>
          </p:cNvSpPr>
          <p:nvPr>
            <p:ph type="title"/>
          </p:nvPr>
        </p:nvSpPr>
        <p:spPr>
          <a:xfrm>
            <a:off x="1426977" y="2585621"/>
            <a:ext cx="10113993" cy="2181687"/>
          </a:xfrm>
        </p:spPr>
        <p:txBody>
          <a:bodyPr>
            <a:normAutofit/>
          </a:bodyPr>
          <a:lstStyle/>
          <a:p>
            <a:pPr algn="ctr"/>
            <a:r>
              <a:rPr lang="en-US" b="1" dirty="0">
                <a:solidFill>
                  <a:srgbClr val="FF0000"/>
                </a:solidFill>
              </a:rPr>
              <a:t>Convention</a:t>
            </a:r>
            <a:br>
              <a:rPr lang="en-US" b="1" dirty="0">
                <a:solidFill>
                  <a:srgbClr val="FF0000"/>
                </a:solidFill>
              </a:rPr>
            </a:br>
            <a:r>
              <a:rPr lang="en-US" b="1" dirty="0">
                <a:solidFill>
                  <a:srgbClr val="00B050"/>
                </a:solidFill>
              </a:rPr>
              <a:t>A route group can be created by wrapping a folder's name in parenthesis: (</a:t>
            </a:r>
            <a:r>
              <a:rPr lang="en-US" b="1" dirty="0" err="1">
                <a:solidFill>
                  <a:srgbClr val="00B050"/>
                </a:solidFill>
              </a:rPr>
              <a:t>folderName</a:t>
            </a:r>
            <a:r>
              <a:rPr lang="en-US" b="1" dirty="0">
                <a:solidFill>
                  <a:srgbClr val="00B050"/>
                </a:solidFill>
              </a:rPr>
              <a:t>)</a:t>
            </a:r>
            <a:endParaRPr lang="en-IN" b="1" dirty="0">
              <a:solidFill>
                <a:srgbClr val="00B050"/>
              </a:solidFill>
            </a:endParaRPr>
          </a:p>
        </p:txBody>
      </p:sp>
    </p:spTree>
    <p:extLst>
      <p:ext uri="{BB962C8B-B14F-4D97-AF65-F5344CB8AC3E}">
        <p14:creationId xmlns:p14="http://schemas.microsoft.com/office/powerpoint/2010/main" val="96025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1DC-69AF-6F4D-8429-47DEB8738AA0}"/>
              </a:ext>
            </a:extLst>
          </p:cNvPr>
          <p:cNvSpPr>
            <a:spLocks noGrp="1"/>
          </p:cNvSpPr>
          <p:nvPr>
            <p:ph type="title"/>
          </p:nvPr>
        </p:nvSpPr>
        <p:spPr/>
        <p:txBody>
          <a:bodyPr/>
          <a:lstStyle/>
          <a:p>
            <a:endParaRPr lang="en-IN"/>
          </a:p>
        </p:txBody>
      </p:sp>
      <p:pic>
        <p:nvPicPr>
          <p:cNvPr id="3074" name="Picture 2" descr="Organizing Routes with Route Groups">
            <a:extLst>
              <a:ext uri="{FF2B5EF4-FFF2-40B4-BE49-F238E27FC236}">
                <a16:creationId xmlns:a16="http://schemas.microsoft.com/office/drawing/2014/main" id="{661B61B1-9AD4-4E63-3FC4-1D22F61F1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688FA-51EF-3199-779C-E5A4F0DA784F}"/>
              </a:ext>
            </a:extLst>
          </p:cNvPr>
          <p:cNvPicPr>
            <a:picLocks noChangeAspect="1"/>
          </p:cNvPicPr>
          <p:nvPr/>
        </p:nvPicPr>
        <p:blipFill rotWithShape="1">
          <a:blip r:embed="rId2"/>
          <a:srcRect l="13981" t="16182" r="24490" b="10550"/>
          <a:stretch/>
        </p:blipFill>
        <p:spPr>
          <a:xfrm>
            <a:off x="941034" y="274401"/>
            <a:ext cx="9419208" cy="6309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45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58B-7C77-1F28-C33E-BD5222A43E19}"/>
              </a:ext>
            </a:extLst>
          </p:cNvPr>
          <p:cNvSpPr>
            <a:spLocks noGrp="1"/>
          </p:cNvSpPr>
          <p:nvPr>
            <p:ph type="title"/>
          </p:nvPr>
        </p:nvSpPr>
        <p:spPr>
          <a:xfrm>
            <a:off x="1409223" y="2559728"/>
            <a:ext cx="9601200" cy="1219200"/>
          </a:xfrm>
        </p:spPr>
        <p:txBody>
          <a:bodyPr/>
          <a:lstStyle/>
          <a:p>
            <a:pPr algn="ctr"/>
            <a:r>
              <a:rPr lang="en-IN" b="1" dirty="0"/>
              <a:t>Sharing layout for Same Group</a:t>
            </a:r>
          </a:p>
        </p:txBody>
      </p:sp>
    </p:spTree>
    <p:extLst>
      <p:ext uri="{BB962C8B-B14F-4D97-AF65-F5344CB8AC3E}">
        <p14:creationId xmlns:p14="http://schemas.microsoft.com/office/powerpoint/2010/main" val="26155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A145-40FF-29B5-9450-3B1620414401}"/>
              </a:ext>
            </a:extLst>
          </p:cNvPr>
          <p:cNvSpPr>
            <a:spLocks noGrp="1"/>
          </p:cNvSpPr>
          <p:nvPr>
            <p:ph type="title"/>
          </p:nvPr>
        </p:nvSpPr>
        <p:spPr/>
        <p:txBody>
          <a:bodyPr/>
          <a:lstStyle/>
          <a:p>
            <a:endParaRPr lang="en-IN"/>
          </a:p>
        </p:txBody>
      </p:sp>
      <p:pic>
        <p:nvPicPr>
          <p:cNvPr id="3074" name="Picture 2" descr="Route Groups with Opt-in Layouts">
            <a:extLst>
              <a:ext uri="{FF2B5EF4-FFF2-40B4-BE49-F238E27FC236}">
                <a16:creationId xmlns:a16="http://schemas.microsoft.com/office/drawing/2014/main" id="{2A1E0680-258D-9890-4914-B7F930B78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4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92D3-3363-667E-AE6B-2474A41D0FC5}"/>
              </a:ext>
            </a:extLst>
          </p:cNvPr>
          <p:cNvSpPr>
            <a:spLocks noGrp="1"/>
          </p:cNvSpPr>
          <p:nvPr>
            <p:ph type="title"/>
          </p:nvPr>
        </p:nvSpPr>
        <p:spPr/>
        <p:txBody>
          <a:bodyPr>
            <a:noAutofit/>
          </a:bodyPr>
          <a:lstStyle/>
          <a:p>
            <a:pPr algn="ctr"/>
            <a:r>
              <a:rPr lang="en-US" sz="2400" b="1" i="1" dirty="0">
                <a:solidFill>
                  <a:srgbClr val="002060"/>
                </a:solidFill>
              </a:rPr>
              <a:t>Even though routes inside (marketing) and (shop) share the same URL hierarchy, you can create a different layout for each group by adding a layout.js file inside their folders.</a:t>
            </a:r>
            <a:endParaRPr lang="en-IN" sz="2400" b="1" i="1" dirty="0">
              <a:solidFill>
                <a:srgbClr val="002060"/>
              </a:solidFill>
            </a:endParaRPr>
          </a:p>
        </p:txBody>
      </p:sp>
      <p:pic>
        <p:nvPicPr>
          <p:cNvPr id="5122" name="Picture 2" descr="Route Groups with Multiple Layouts">
            <a:extLst>
              <a:ext uri="{FF2B5EF4-FFF2-40B4-BE49-F238E27FC236}">
                <a16:creationId xmlns:a16="http://schemas.microsoft.com/office/drawing/2014/main" id="{602B4F02-4F38-425C-7880-858CCEA53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25" y="1719480"/>
            <a:ext cx="10342486" cy="4963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811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3EBB-7762-C476-568D-81231A2D0E1E}"/>
              </a:ext>
            </a:extLst>
          </p:cNvPr>
          <p:cNvSpPr>
            <a:spLocks noGrp="1"/>
          </p:cNvSpPr>
          <p:nvPr>
            <p:ph type="title"/>
          </p:nvPr>
        </p:nvSpPr>
        <p:spPr>
          <a:xfrm>
            <a:off x="1506877" y="3021367"/>
            <a:ext cx="9601200" cy="1219200"/>
          </a:xfrm>
        </p:spPr>
        <p:txBody>
          <a:bodyPr/>
          <a:lstStyle/>
          <a:p>
            <a:pPr algn="ctr"/>
            <a:r>
              <a:rPr lang="en-US" b="1" dirty="0"/>
              <a:t>Opting specific segments into a layout</a:t>
            </a:r>
            <a:endParaRPr lang="en-IN" b="1" dirty="0"/>
          </a:p>
        </p:txBody>
      </p:sp>
    </p:spTree>
    <p:extLst>
      <p:ext uri="{BB962C8B-B14F-4D97-AF65-F5344CB8AC3E}">
        <p14:creationId xmlns:p14="http://schemas.microsoft.com/office/powerpoint/2010/main" val="397858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0144-2D07-475F-F6E9-F2BBDAF7FFE8}"/>
              </a:ext>
            </a:extLst>
          </p:cNvPr>
          <p:cNvSpPr>
            <a:spLocks noGrp="1"/>
          </p:cNvSpPr>
          <p:nvPr>
            <p:ph type="title"/>
          </p:nvPr>
        </p:nvSpPr>
        <p:spPr/>
        <p:txBody>
          <a:bodyPr/>
          <a:lstStyle/>
          <a:p>
            <a:endParaRPr lang="en-IN"/>
          </a:p>
        </p:txBody>
      </p:sp>
      <p:pic>
        <p:nvPicPr>
          <p:cNvPr id="6146" name="Picture 2" descr="Route Groups with Opt-in Layouts">
            <a:extLst>
              <a:ext uri="{FF2B5EF4-FFF2-40B4-BE49-F238E27FC236}">
                <a16:creationId xmlns:a16="http://schemas.microsoft.com/office/drawing/2014/main" id="{4C8F8E4F-894D-7922-3ABA-E93F994F5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4" y="-1"/>
            <a:ext cx="11885658" cy="690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0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06C0-DF1C-0DBB-40EC-CDDA77A9AF81}"/>
              </a:ext>
            </a:extLst>
          </p:cNvPr>
          <p:cNvSpPr>
            <a:spLocks noGrp="1"/>
          </p:cNvSpPr>
          <p:nvPr>
            <p:ph type="title"/>
          </p:nvPr>
        </p:nvSpPr>
        <p:spPr>
          <a:xfrm>
            <a:off x="1295400" y="2819400"/>
            <a:ext cx="9601200" cy="1219200"/>
          </a:xfrm>
        </p:spPr>
        <p:txBody>
          <a:bodyPr/>
          <a:lstStyle/>
          <a:p>
            <a:pPr algn="ctr"/>
            <a:r>
              <a:rPr lang="en-IN" b="1" i="0" u="none" strike="noStrike" dirty="0">
                <a:solidFill>
                  <a:srgbClr val="171717"/>
                </a:solidFill>
                <a:effectLst/>
                <a:latin typeface="Inter"/>
              </a:rPr>
              <a:t>Creating multiple root layouts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3447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E95-F99A-6881-04F5-6D7C794B36E0}"/>
              </a:ext>
            </a:extLst>
          </p:cNvPr>
          <p:cNvSpPr>
            <a:spLocks noGrp="1"/>
          </p:cNvSpPr>
          <p:nvPr>
            <p:ph type="title"/>
          </p:nvPr>
        </p:nvSpPr>
        <p:spPr>
          <a:xfrm>
            <a:off x="1107382" y="1473693"/>
            <a:ext cx="9601200" cy="3707907"/>
          </a:xfrm>
          <a:solidFill>
            <a:schemeClr val="accent1">
              <a:lumMod val="40000"/>
              <a:lumOff val="60000"/>
            </a:schemeClr>
          </a:solidFill>
        </p:spPr>
        <p:txBody>
          <a:bodyPr>
            <a:normAutofit fontScale="90000"/>
          </a:bodyPr>
          <a:lstStyle/>
          <a:p>
            <a:pPr algn="ctr"/>
            <a:r>
              <a:rPr lang="en-US" b="1" dirty="0"/>
              <a:t>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a:t>
            </a:r>
            <a:endParaRPr lang="en-IN" b="1" dirty="0"/>
          </a:p>
        </p:txBody>
      </p:sp>
    </p:spTree>
    <p:extLst>
      <p:ext uri="{BB962C8B-B14F-4D97-AF65-F5344CB8AC3E}">
        <p14:creationId xmlns:p14="http://schemas.microsoft.com/office/powerpoint/2010/main" val="76576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D7A8-EB34-846C-3664-3C4DBE676A2D}"/>
              </a:ext>
            </a:extLst>
          </p:cNvPr>
          <p:cNvSpPr>
            <a:spLocks noGrp="1"/>
          </p:cNvSpPr>
          <p:nvPr>
            <p:ph type="title"/>
          </p:nvPr>
        </p:nvSpPr>
        <p:spPr>
          <a:xfrm>
            <a:off x="876563" y="304800"/>
            <a:ext cx="11046148" cy="1000217"/>
          </a:xfrm>
        </p:spPr>
        <p:txBody>
          <a:bodyPr>
            <a:normAutofit fontScale="90000"/>
          </a:bodyPr>
          <a:lstStyle/>
          <a:p>
            <a:pPr algn="ctr"/>
            <a:r>
              <a:rPr lang="en-US" b="1" dirty="0"/>
              <a:t>.</a:t>
            </a:r>
            <a:br>
              <a:rPr lang="en-US" b="1" dirty="0"/>
            </a:br>
            <a:r>
              <a:rPr lang="en-US" b="1" dirty="0"/>
              <a:t>Both (marketing) and (shop) have their own root layout</a:t>
            </a:r>
            <a:br>
              <a:rPr lang="en-US" b="1" dirty="0"/>
            </a:br>
            <a:endParaRPr lang="en-IN" b="1" dirty="0"/>
          </a:p>
        </p:txBody>
      </p:sp>
      <p:pic>
        <p:nvPicPr>
          <p:cNvPr id="7170" name="Picture 2" descr="Route Groups with Multiple Root Layouts">
            <a:extLst>
              <a:ext uri="{FF2B5EF4-FFF2-40B4-BE49-F238E27FC236}">
                <a16:creationId xmlns:a16="http://schemas.microsoft.com/office/drawing/2014/main" id="{69244663-6C68-B905-1DBC-4063081DB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625"/>
            <a:ext cx="12192000" cy="52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16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0F9A5-BEAA-0BAA-C3F4-33FE855D6F85}"/>
              </a:ext>
            </a:extLst>
          </p:cNvPr>
          <p:cNvPicPr>
            <a:picLocks noChangeAspect="1"/>
          </p:cNvPicPr>
          <p:nvPr/>
        </p:nvPicPr>
        <p:blipFill rotWithShape="1">
          <a:blip r:embed="rId2"/>
          <a:srcRect l="17403" t="30293" r="10656" b="8089"/>
          <a:stretch/>
        </p:blipFill>
        <p:spPr>
          <a:xfrm>
            <a:off x="994296" y="736845"/>
            <a:ext cx="10687519" cy="5237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455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7C02-7829-4E40-51B3-7C9EAFE1A8C3}"/>
              </a:ext>
            </a:extLst>
          </p:cNvPr>
          <p:cNvSpPr>
            <a:spLocks noGrp="1"/>
          </p:cNvSpPr>
          <p:nvPr>
            <p:ph type="title"/>
          </p:nvPr>
        </p:nvSpPr>
        <p:spPr>
          <a:xfrm>
            <a:off x="1295400" y="2819400"/>
            <a:ext cx="9601200" cy="1219200"/>
          </a:xfrm>
        </p:spPr>
        <p:txBody>
          <a:bodyPr>
            <a:normAutofit fontScale="90000"/>
          </a:bodyPr>
          <a:lstStyle/>
          <a:p>
            <a:pPr algn="ctr"/>
            <a:br>
              <a:rPr lang="en-IN" b="1" i="0" dirty="0">
                <a:solidFill>
                  <a:srgbClr val="C00000"/>
                </a:solidFill>
                <a:effectLst/>
                <a:latin typeface="Inter"/>
              </a:rPr>
            </a:br>
            <a:br>
              <a:rPr lang="en-IN" b="1" i="0" dirty="0">
                <a:solidFill>
                  <a:srgbClr val="C00000"/>
                </a:solidFill>
                <a:effectLst/>
                <a:latin typeface="Inter"/>
              </a:rPr>
            </a:br>
            <a:r>
              <a:rPr lang="en-IN" b="1" i="0" dirty="0">
                <a:solidFill>
                  <a:srgbClr val="C00000"/>
                </a:solidFill>
                <a:effectLst/>
                <a:latin typeface="Inter"/>
              </a:rPr>
              <a:t>Parallel Routes</a:t>
            </a:r>
            <a:br>
              <a:rPr lang="en-IN" dirty="0">
                <a:solidFill>
                  <a:srgbClr val="C00000"/>
                </a:solidFill>
              </a:rPr>
            </a:br>
            <a:endParaRPr lang="en-IN" dirty="0">
              <a:solidFill>
                <a:srgbClr val="C00000"/>
              </a:solidFill>
            </a:endParaRPr>
          </a:p>
        </p:txBody>
      </p:sp>
    </p:spTree>
    <p:extLst>
      <p:ext uri="{BB962C8B-B14F-4D97-AF65-F5344CB8AC3E}">
        <p14:creationId xmlns:p14="http://schemas.microsoft.com/office/powerpoint/2010/main" val="21447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CEB75C-6EDA-FDB5-AF0E-AAAFEC068A8A}"/>
              </a:ext>
            </a:extLst>
          </p:cNvPr>
          <p:cNvPicPr>
            <a:picLocks noChangeAspect="1"/>
          </p:cNvPicPr>
          <p:nvPr/>
        </p:nvPicPr>
        <p:blipFill rotWithShape="1">
          <a:blip r:embed="rId2"/>
          <a:srcRect l="27896" t="18989" r="27470" b="5819"/>
          <a:stretch/>
        </p:blipFill>
        <p:spPr>
          <a:xfrm>
            <a:off x="1014762" y="211873"/>
            <a:ext cx="9835375" cy="6434253"/>
          </a:xfrm>
          <a:prstGeom prst="rect">
            <a:avLst/>
          </a:prstGeom>
        </p:spPr>
      </p:pic>
    </p:spTree>
    <p:extLst>
      <p:ext uri="{BB962C8B-B14F-4D97-AF65-F5344CB8AC3E}">
        <p14:creationId xmlns:p14="http://schemas.microsoft.com/office/powerpoint/2010/main" val="26784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D1C4-38A3-C655-6A04-D1FD51ABA9E5}"/>
              </a:ext>
            </a:extLst>
          </p:cNvPr>
          <p:cNvSpPr>
            <a:spLocks noGrp="1"/>
          </p:cNvSpPr>
          <p:nvPr>
            <p:ph type="title"/>
          </p:nvPr>
        </p:nvSpPr>
        <p:spPr>
          <a:xfrm>
            <a:off x="1107382" y="2053700"/>
            <a:ext cx="10620019" cy="3264023"/>
          </a:xfrm>
        </p:spPr>
        <p:txBody>
          <a:bodyPr>
            <a:normAutofit fontScale="90000"/>
          </a:bodyPr>
          <a:lstStyle/>
          <a:p>
            <a:pPr algn="ctr"/>
            <a:r>
              <a:rPr lang="en-US" dirty="0"/>
              <a:t>Parallel Routing allows you to simultaneously or conditionally render one or more pages in the same layout.</a:t>
            </a:r>
            <a:br>
              <a:rPr lang="en-US" dirty="0"/>
            </a:br>
            <a:r>
              <a:rPr lang="en-US" b="0" i="0" dirty="0">
                <a:solidFill>
                  <a:srgbClr val="171717"/>
                </a:solidFill>
                <a:effectLst/>
                <a:latin typeface="Inter"/>
              </a:rPr>
              <a:t>For highly dynamic sections of an app, such as dashboards and feeds on social sites, Parallel Routing can be used to implement complex routing patterns.</a:t>
            </a:r>
            <a:endParaRPr lang="en-IN" dirty="0"/>
          </a:p>
        </p:txBody>
      </p:sp>
    </p:spTree>
    <p:extLst>
      <p:ext uri="{BB962C8B-B14F-4D97-AF65-F5344CB8AC3E}">
        <p14:creationId xmlns:p14="http://schemas.microsoft.com/office/powerpoint/2010/main" val="39748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76AE-7582-2556-6B8D-95EA446C90B9}"/>
              </a:ext>
            </a:extLst>
          </p:cNvPr>
          <p:cNvSpPr>
            <a:spLocks noGrp="1"/>
          </p:cNvSpPr>
          <p:nvPr>
            <p:ph type="title"/>
          </p:nvPr>
        </p:nvSpPr>
        <p:spPr/>
        <p:txBody>
          <a:bodyPr/>
          <a:lstStyle/>
          <a:p>
            <a:endParaRPr lang="en-IN"/>
          </a:p>
        </p:txBody>
      </p:sp>
      <p:pic>
        <p:nvPicPr>
          <p:cNvPr id="4098" name="Picture 2" descr="Parallel Routes Diagram">
            <a:extLst>
              <a:ext uri="{FF2B5EF4-FFF2-40B4-BE49-F238E27FC236}">
                <a16:creationId xmlns:a16="http://schemas.microsoft.com/office/drawing/2014/main" id="{B3809618-3CDF-760B-BCD4-43DC4BD07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7" y="107063"/>
            <a:ext cx="11511023" cy="6750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15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963A-BCAD-EEE7-CCD0-776AA2924F04}"/>
              </a:ext>
            </a:extLst>
          </p:cNvPr>
          <p:cNvSpPr>
            <a:spLocks noGrp="1"/>
          </p:cNvSpPr>
          <p:nvPr>
            <p:ph type="title"/>
          </p:nvPr>
        </p:nvSpPr>
        <p:spPr>
          <a:xfrm>
            <a:off x="1295400" y="3261064"/>
            <a:ext cx="9601200" cy="1219200"/>
          </a:xfrm>
        </p:spPr>
        <p:txBody>
          <a:bodyPr/>
          <a:lstStyle/>
          <a:p>
            <a:pPr algn="ctr"/>
            <a:r>
              <a:rPr lang="en-IN" dirty="0"/>
              <a:t>Conditional Rendering</a:t>
            </a:r>
          </a:p>
        </p:txBody>
      </p:sp>
    </p:spTree>
    <p:extLst>
      <p:ext uri="{BB962C8B-B14F-4D97-AF65-F5344CB8AC3E}">
        <p14:creationId xmlns:p14="http://schemas.microsoft.com/office/powerpoint/2010/main" val="247750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7558-71ED-96C9-1F3D-9C87FA0554AA}"/>
              </a:ext>
            </a:extLst>
          </p:cNvPr>
          <p:cNvSpPr>
            <a:spLocks noGrp="1"/>
          </p:cNvSpPr>
          <p:nvPr>
            <p:ph type="title"/>
          </p:nvPr>
        </p:nvSpPr>
        <p:spPr/>
        <p:txBody>
          <a:bodyPr/>
          <a:lstStyle/>
          <a:p>
            <a:endParaRPr lang="en-IN"/>
          </a:p>
        </p:txBody>
      </p:sp>
      <p:pic>
        <p:nvPicPr>
          <p:cNvPr id="1026" name="Picture 2" descr="Conditional routes diagram">
            <a:extLst>
              <a:ext uri="{FF2B5EF4-FFF2-40B4-BE49-F238E27FC236}">
                <a16:creationId xmlns:a16="http://schemas.microsoft.com/office/drawing/2014/main" id="{3A3031B6-09B9-E7D9-36DA-8461C03DD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54" y="120865"/>
            <a:ext cx="11789546" cy="6616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665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4C4D-359C-E9EB-CC79-D7B38716850F}"/>
              </a:ext>
            </a:extLst>
          </p:cNvPr>
          <p:cNvSpPr>
            <a:spLocks noGrp="1"/>
          </p:cNvSpPr>
          <p:nvPr>
            <p:ph type="title"/>
          </p:nvPr>
        </p:nvSpPr>
        <p:spPr>
          <a:xfrm>
            <a:off x="1506877" y="3030245"/>
            <a:ext cx="9601200" cy="1219200"/>
          </a:xfrm>
        </p:spPr>
        <p:txBody>
          <a:bodyPr/>
          <a:lstStyle/>
          <a:p>
            <a:pPr algn="ctr"/>
            <a:r>
              <a:rPr lang="en-IN" b="1" i="0" u="none" strike="noStrike" dirty="0">
                <a:solidFill>
                  <a:srgbClr val="171717"/>
                </a:solidFill>
                <a:effectLst/>
                <a:latin typeface="Inter"/>
              </a:rPr>
              <a:t>Unmatched Routes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00656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3ABD-2A26-4618-D1F7-7660354962F9}"/>
              </a:ext>
            </a:extLst>
          </p:cNvPr>
          <p:cNvSpPr>
            <a:spLocks noGrp="1"/>
          </p:cNvSpPr>
          <p:nvPr>
            <p:ph type="title"/>
          </p:nvPr>
        </p:nvSpPr>
        <p:spPr>
          <a:xfrm>
            <a:off x="1295400" y="1722268"/>
            <a:ext cx="9601200" cy="3343922"/>
          </a:xfrm>
        </p:spPr>
        <p:txBody>
          <a:bodyPr>
            <a:normAutofit fontScale="90000"/>
          </a:bodyPr>
          <a:lstStyle/>
          <a:p>
            <a:pPr algn="ctr"/>
            <a:r>
              <a:rPr lang="en-US" b="1" dirty="0"/>
              <a:t>By default, the content rendered within a slot will match the current URL.</a:t>
            </a:r>
            <a:br>
              <a:rPr lang="en-US" b="1" dirty="0"/>
            </a:br>
            <a:br>
              <a:rPr lang="en-US" b="1" dirty="0"/>
            </a:br>
            <a:r>
              <a:rPr lang="en-US" b="1" dirty="0"/>
              <a:t>In the case of an unmatched slot, the content that Next.js renders differs based on the routing technique and folder structure.</a:t>
            </a:r>
            <a:endParaRPr lang="en-IN" b="1" dirty="0"/>
          </a:p>
        </p:txBody>
      </p:sp>
    </p:spTree>
    <p:extLst>
      <p:ext uri="{BB962C8B-B14F-4D97-AF65-F5344CB8AC3E}">
        <p14:creationId xmlns:p14="http://schemas.microsoft.com/office/powerpoint/2010/main" val="19262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4231-FE3C-8956-3D6E-E570D3FE1C9E}"/>
              </a:ext>
            </a:extLst>
          </p:cNvPr>
          <p:cNvSpPr>
            <a:spLocks noGrp="1"/>
          </p:cNvSpPr>
          <p:nvPr>
            <p:ph type="title"/>
          </p:nvPr>
        </p:nvSpPr>
        <p:spPr/>
        <p:txBody>
          <a:bodyPr/>
          <a:lstStyle/>
          <a:p>
            <a:endParaRPr lang="en-IN"/>
          </a:p>
        </p:txBody>
      </p:sp>
      <p:pic>
        <p:nvPicPr>
          <p:cNvPr id="2050" name="Picture 2" descr="Parallel Routes unmatched routes">
            <a:extLst>
              <a:ext uri="{FF2B5EF4-FFF2-40B4-BE49-F238E27FC236}">
                <a16:creationId xmlns:a16="http://schemas.microsoft.com/office/drawing/2014/main" id="{28A19FCF-AB65-E830-4E2A-0C2D4C5A8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0" y="-6056"/>
            <a:ext cx="11808719" cy="686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40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58C97-48BB-6258-DEDC-747051705DF8}"/>
              </a:ext>
            </a:extLst>
          </p:cNvPr>
          <p:cNvSpPr>
            <a:spLocks noGrp="1"/>
          </p:cNvSpPr>
          <p:nvPr>
            <p:ph type="title"/>
          </p:nvPr>
        </p:nvSpPr>
        <p:spPr>
          <a:xfrm>
            <a:off x="991972" y="3198920"/>
            <a:ext cx="9601200" cy="1219200"/>
          </a:xfrm>
        </p:spPr>
        <p:txBody>
          <a:bodyPr/>
          <a:lstStyle/>
          <a:p>
            <a:pPr algn="ctr"/>
            <a:r>
              <a:rPr lang="en-IN" dirty="0"/>
              <a:t>Intercepting Routes</a:t>
            </a:r>
          </a:p>
        </p:txBody>
      </p:sp>
    </p:spTree>
    <p:extLst>
      <p:ext uri="{BB962C8B-B14F-4D97-AF65-F5344CB8AC3E}">
        <p14:creationId xmlns:p14="http://schemas.microsoft.com/office/powerpoint/2010/main" val="2840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Intercepting routes allows you to load a route within the current layout while keeping the context for the current page. </a:t>
            </a:r>
            <a:br>
              <a:rPr lang="en-US" b="1" dirty="0">
                <a:solidFill>
                  <a:srgbClr val="002060"/>
                </a:solidFill>
              </a:rPr>
            </a:br>
            <a:r>
              <a:rPr lang="en-US" b="1" dirty="0">
                <a:solidFill>
                  <a:srgbClr val="002060"/>
                </a:solidFill>
              </a:rPr>
              <a:t>This routing paradigm can be useful when you want to "intercept" a certain route to show a different route.</a:t>
            </a:r>
            <a:endParaRPr lang="en-IN" b="1" dirty="0">
              <a:solidFill>
                <a:srgbClr val="002060"/>
              </a:solidFill>
            </a:endParaRPr>
          </a:p>
        </p:txBody>
      </p:sp>
    </p:spTree>
    <p:extLst>
      <p:ext uri="{BB962C8B-B14F-4D97-AF65-F5344CB8AC3E}">
        <p14:creationId xmlns:p14="http://schemas.microsoft.com/office/powerpoint/2010/main" val="282108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For example, when clicking on a photo from within a feed, a modal overlaying the feed should show up with the photo. In this case, Next.js intercepts the /feed route and "masks" this URL to show /photo/123 instead.</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980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mponent Hierarchy for File Conventions">
            <a:extLst>
              <a:ext uri="{FF2B5EF4-FFF2-40B4-BE49-F238E27FC236}">
                <a16:creationId xmlns:a16="http://schemas.microsoft.com/office/drawing/2014/main" id="{3FDFC8D4-4EB7-28A7-DCDC-3F6E02DED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20" y="1076029"/>
            <a:ext cx="11737759" cy="4847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50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ntercepting routes soft navigation">
            <a:extLst>
              <a:ext uri="{FF2B5EF4-FFF2-40B4-BE49-F238E27FC236}">
                <a16:creationId xmlns:a16="http://schemas.microsoft.com/office/drawing/2014/main" id="{2335466A-8DDD-2F88-933B-72DC9EDB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76" y="1077912"/>
            <a:ext cx="11629748" cy="4702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5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However, when navigating to the photo by clicking a shareable URL or by refreshing the page, the entire photo page should render instead of the modal. No route interception should occur.</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026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ercepting routes hard navigation">
            <a:extLst>
              <a:ext uri="{FF2B5EF4-FFF2-40B4-BE49-F238E27FC236}">
                <a16:creationId xmlns:a16="http://schemas.microsoft.com/office/drawing/2014/main" id="{D5E87369-5657-AC3B-7647-90E1F1B20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2" y="1127918"/>
            <a:ext cx="11851689" cy="460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7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F40F9-F644-8544-8287-1EB7552F4654}"/>
              </a:ext>
            </a:extLst>
          </p:cNvPr>
          <p:cNvPicPr>
            <a:picLocks noChangeAspect="1"/>
          </p:cNvPicPr>
          <p:nvPr/>
        </p:nvPicPr>
        <p:blipFill rotWithShape="1">
          <a:blip r:embed="rId2"/>
          <a:srcRect l="14781" t="15534" r="13860" b="19482"/>
          <a:stretch/>
        </p:blipFill>
        <p:spPr>
          <a:xfrm>
            <a:off x="1745942" y="1100831"/>
            <a:ext cx="8700116" cy="4456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68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E8B9-8DB6-AA47-9963-CF84B482D558}"/>
              </a:ext>
            </a:extLst>
          </p:cNvPr>
          <p:cNvSpPr>
            <a:spLocks noGrp="1"/>
          </p:cNvSpPr>
          <p:nvPr>
            <p:ph type="title"/>
          </p:nvPr>
        </p:nvSpPr>
        <p:spPr>
          <a:xfrm>
            <a:off x="701336" y="304799"/>
            <a:ext cx="11159231" cy="1444101"/>
          </a:xfrm>
        </p:spPr>
        <p:txBody>
          <a:bodyPr>
            <a:normAutofit fontScale="90000"/>
          </a:bodyPr>
          <a:lstStyle/>
          <a:p>
            <a:r>
              <a:rPr lang="en-US" dirty="0"/>
              <a:t>For example, you can intercept the photo segment from within the feed segment by creating a (..)photo directory.</a:t>
            </a:r>
            <a:endParaRPr lang="en-IN" dirty="0"/>
          </a:p>
        </p:txBody>
      </p:sp>
      <p:pic>
        <p:nvPicPr>
          <p:cNvPr id="3" name="Picture 2">
            <a:extLst>
              <a:ext uri="{FF2B5EF4-FFF2-40B4-BE49-F238E27FC236}">
                <a16:creationId xmlns:a16="http://schemas.microsoft.com/office/drawing/2014/main" id="{DEC0F7A2-369C-E32B-6C46-F2015F088EFD}"/>
              </a:ext>
            </a:extLst>
          </p:cNvPr>
          <p:cNvPicPr>
            <a:picLocks noChangeAspect="1"/>
          </p:cNvPicPr>
          <p:nvPr/>
        </p:nvPicPr>
        <p:blipFill>
          <a:blip r:embed="rId2"/>
          <a:stretch>
            <a:fillRect/>
          </a:stretch>
        </p:blipFill>
        <p:spPr>
          <a:xfrm>
            <a:off x="498486" y="1666043"/>
            <a:ext cx="10802788" cy="5387281"/>
          </a:xfrm>
          <a:prstGeom prst="rect">
            <a:avLst/>
          </a:prstGeom>
        </p:spPr>
      </p:pic>
    </p:spTree>
    <p:extLst>
      <p:ext uri="{BB962C8B-B14F-4D97-AF65-F5344CB8AC3E}">
        <p14:creationId xmlns:p14="http://schemas.microsoft.com/office/powerpoint/2010/main" val="212266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3107-0D66-DDE4-1B3B-75FA64F9CD89}"/>
              </a:ext>
            </a:extLst>
          </p:cNvPr>
          <p:cNvSpPr>
            <a:spLocks noGrp="1"/>
          </p:cNvSpPr>
          <p:nvPr>
            <p:ph type="title"/>
          </p:nvPr>
        </p:nvSpPr>
        <p:spPr/>
        <p:txBody>
          <a:bodyPr/>
          <a:lstStyle/>
          <a:p>
            <a:r>
              <a:rPr lang="en-IN" dirty="0"/>
              <a:t>s</a:t>
            </a:r>
          </a:p>
        </p:txBody>
      </p:sp>
      <p:pic>
        <p:nvPicPr>
          <p:cNvPr id="5122" name="Picture 2" descr="Intercepting routes modal example">
            <a:extLst>
              <a:ext uri="{FF2B5EF4-FFF2-40B4-BE49-F238E27FC236}">
                <a16:creationId xmlns:a16="http://schemas.microsoft.com/office/drawing/2014/main" id="{84250DAB-276D-D9F7-71BD-4F5AEB184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19" y="304800"/>
            <a:ext cx="11406620" cy="655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5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E5A2-0196-8801-66E3-E1900DE8A877}"/>
              </a:ext>
            </a:extLst>
          </p:cNvPr>
          <p:cNvSpPr>
            <a:spLocks noGrp="1"/>
          </p:cNvSpPr>
          <p:nvPr>
            <p:ph type="title"/>
          </p:nvPr>
        </p:nvSpPr>
        <p:spPr>
          <a:xfrm>
            <a:off x="1755452" y="3909134"/>
            <a:ext cx="9601200" cy="1219200"/>
          </a:xfrm>
        </p:spPr>
        <p:txBody>
          <a:bodyPr>
            <a:normAutofit fontScale="90000"/>
          </a:bodyPr>
          <a:lstStyle/>
          <a:p>
            <a:pPr algn="ctr"/>
            <a:r>
              <a:rPr lang="en-IN" b="1" i="0" dirty="0">
                <a:solidFill>
                  <a:srgbClr val="171717"/>
                </a:solidFill>
                <a:effectLst/>
                <a:latin typeface="Inter"/>
              </a:rPr>
              <a:t>Loading UI and Streaming</a:t>
            </a:r>
            <a:br>
              <a:rPr lang="en-IN" b="1" i="0" dirty="0">
                <a:solidFill>
                  <a:srgbClr val="171717"/>
                </a:solidFill>
                <a:effectLst/>
                <a:latin typeface="Inter"/>
              </a:rPr>
            </a:br>
            <a:br>
              <a:rPr lang="en-IN" dirty="0"/>
            </a:br>
            <a:endParaRPr lang="en-IN" dirty="0"/>
          </a:p>
        </p:txBody>
      </p:sp>
    </p:spTree>
    <p:extLst>
      <p:ext uri="{BB962C8B-B14F-4D97-AF65-F5344CB8AC3E}">
        <p14:creationId xmlns:p14="http://schemas.microsoft.com/office/powerpoint/2010/main" val="119701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0C67-A19B-367A-20EB-45265ACB0D96}"/>
              </a:ext>
            </a:extLst>
          </p:cNvPr>
          <p:cNvSpPr>
            <a:spLocks noGrp="1"/>
          </p:cNvSpPr>
          <p:nvPr>
            <p:ph type="title"/>
          </p:nvPr>
        </p:nvSpPr>
        <p:spPr>
          <a:xfrm>
            <a:off x="1295399" y="1748901"/>
            <a:ext cx="9757299" cy="3559946"/>
          </a:xfrm>
        </p:spPr>
        <p:txBody>
          <a:bodyPr>
            <a:normAutofit fontScale="90000"/>
          </a:bodyPr>
          <a:lstStyle/>
          <a:p>
            <a:pPr algn="ctr"/>
            <a:r>
              <a:rPr lang="en-US" b="1" dirty="0"/>
              <a:t>The special file </a:t>
            </a:r>
            <a:r>
              <a:rPr lang="en-US" b="1" dirty="0">
                <a:solidFill>
                  <a:srgbClr val="002060"/>
                </a:solidFill>
              </a:rPr>
              <a:t>loading.js </a:t>
            </a:r>
            <a:r>
              <a:rPr lang="en-US" b="1" dirty="0"/>
              <a:t>helps you create meaningful Loading UI with React Suspense. With this convention, you can show an instant loading state from the server while the content of a route segment loads. </a:t>
            </a:r>
            <a:br>
              <a:rPr lang="en-US" b="1" dirty="0"/>
            </a:br>
            <a:r>
              <a:rPr lang="en-US" b="1" dirty="0"/>
              <a:t>The new content is automatically swapped in once rendering is complete.</a:t>
            </a:r>
            <a:endParaRPr lang="en-IN" b="1" dirty="0"/>
          </a:p>
        </p:txBody>
      </p:sp>
    </p:spTree>
    <p:extLst>
      <p:ext uri="{BB962C8B-B14F-4D97-AF65-F5344CB8AC3E}">
        <p14:creationId xmlns:p14="http://schemas.microsoft.com/office/powerpoint/2010/main" val="25028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E0E41-DC86-0370-7FF4-CFE7CB22F82E}"/>
              </a:ext>
            </a:extLst>
          </p:cNvPr>
          <p:cNvPicPr>
            <a:picLocks noChangeAspect="1"/>
          </p:cNvPicPr>
          <p:nvPr/>
        </p:nvPicPr>
        <p:blipFill>
          <a:blip r:embed="rId2"/>
          <a:stretch>
            <a:fillRect/>
          </a:stretch>
        </p:blipFill>
        <p:spPr>
          <a:xfrm>
            <a:off x="250054" y="796290"/>
            <a:ext cx="11691891" cy="5265420"/>
          </a:xfrm>
          <a:prstGeom prst="rect">
            <a:avLst/>
          </a:prstGeom>
        </p:spPr>
      </p:pic>
    </p:spTree>
    <p:extLst>
      <p:ext uri="{BB962C8B-B14F-4D97-AF65-F5344CB8AC3E}">
        <p14:creationId xmlns:p14="http://schemas.microsoft.com/office/powerpoint/2010/main" val="88883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DCD3-DFA5-B5F6-9461-CF5F5A48E9B2}"/>
              </a:ext>
            </a:extLst>
          </p:cNvPr>
          <p:cNvSpPr>
            <a:spLocks noGrp="1"/>
          </p:cNvSpPr>
          <p:nvPr>
            <p:ph type="title"/>
          </p:nvPr>
        </p:nvSpPr>
        <p:spPr>
          <a:xfrm>
            <a:off x="1222792" y="3429000"/>
            <a:ext cx="9601200" cy="1219200"/>
          </a:xfrm>
        </p:spPr>
        <p:txBody>
          <a:bodyPr/>
          <a:lstStyle/>
          <a:p>
            <a:pPr algn="ctr"/>
            <a:r>
              <a:rPr lang="en-IN" dirty="0"/>
              <a:t>Instant Loading States</a:t>
            </a:r>
            <a:br>
              <a:rPr lang="en-IN" dirty="0"/>
            </a:br>
            <a:endParaRPr lang="en-IN" dirty="0"/>
          </a:p>
        </p:txBody>
      </p:sp>
    </p:spTree>
    <p:extLst>
      <p:ext uri="{BB962C8B-B14F-4D97-AF65-F5344CB8AC3E}">
        <p14:creationId xmlns:p14="http://schemas.microsoft.com/office/powerpoint/2010/main" val="170959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405B-5184-BEB8-5CEB-C8CE5566A76F}"/>
              </a:ext>
            </a:extLst>
          </p:cNvPr>
          <p:cNvSpPr>
            <a:spLocks noGrp="1"/>
          </p:cNvSpPr>
          <p:nvPr>
            <p:ph type="title"/>
          </p:nvPr>
        </p:nvSpPr>
        <p:spPr>
          <a:xfrm>
            <a:off x="1391467" y="3133817"/>
            <a:ext cx="9601200" cy="1595022"/>
          </a:xfrm>
        </p:spPr>
        <p:txBody>
          <a:bodyPr>
            <a:normAutofit fontScale="90000"/>
          </a:bodyPr>
          <a:lstStyle/>
          <a:p>
            <a:pPr algn="ctr"/>
            <a:r>
              <a:rPr lang="en-US" b="0" i="0" dirty="0">
                <a:solidFill>
                  <a:srgbClr val="171717"/>
                </a:solidFill>
                <a:effectLst/>
                <a:latin typeface="Inter"/>
              </a:rPr>
              <a:t>In a nested route, the components of a segment will be nested </a:t>
            </a:r>
            <a:r>
              <a:rPr lang="en-US" b="1" i="0" dirty="0">
                <a:solidFill>
                  <a:srgbClr val="171717"/>
                </a:solidFill>
                <a:effectLst/>
                <a:latin typeface="Inter"/>
              </a:rPr>
              <a:t>inside</a:t>
            </a:r>
            <a:r>
              <a:rPr lang="en-US" b="0" i="0" dirty="0">
                <a:solidFill>
                  <a:srgbClr val="171717"/>
                </a:solidFill>
                <a:effectLst/>
                <a:latin typeface="Inter"/>
              </a:rPr>
              <a:t> the components of its parent segment</a:t>
            </a:r>
            <a:endParaRPr lang="en-IN" dirty="0"/>
          </a:p>
        </p:txBody>
      </p:sp>
    </p:spTree>
    <p:extLst>
      <p:ext uri="{BB962C8B-B14F-4D97-AF65-F5344CB8AC3E}">
        <p14:creationId xmlns:p14="http://schemas.microsoft.com/office/powerpoint/2010/main" val="237824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5A33-9E10-BE95-DC87-9263E6A8888D}"/>
              </a:ext>
            </a:extLst>
          </p:cNvPr>
          <p:cNvSpPr>
            <a:spLocks noGrp="1"/>
          </p:cNvSpPr>
          <p:nvPr>
            <p:ph type="title"/>
          </p:nvPr>
        </p:nvSpPr>
        <p:spPr>
          <a:xfrm>
            <a:off x="1235106" y="332912"/>
            <a:ext cx="9721788" cy="6192175"/>
          </a:xfr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b="1" dirty="0">
                <a:solidFill>
                  <a:srgbClr val="FF0000"/>
                </a:solidFill>
                <a:highlight>
                  <a:srgbClr val="00FF00"/>
                </a:highlight>
              </a:rPr>
              <a:t>An instant loading state is fallback UI that is shown immediately upon navigation. </a:t>
            </a:r>
            <a:br>
              <a:rPr lang="en-US" b="1" dirty="0">
                <a:solidFill>
                  <a:srgbClr val="FF0000"/>
                </a:solidFill>
                <a:highlight>
                  <a:srgbClr val="00FF00"/>
                </a:highlight>
              </a:rPr>
            </a:br>
            <a:br>
              <a:rPr lang="en-US" b="1" dirty="0">
                <a:solidFill>
                  <a:srgbClr val="FF0000"/>
                </a:solidFill>
                <a:highlight>
                  <a:srgbClr val="00FF00"/>
                </a:highlight>
              </a:rPr>
            </a:br>
            <a:r>
              <a:rPr lang="en-US" b="1" dirty="0">
                <a:solidFill>
                  <a:srgbClr val="0070C0"/>
                </a:solidFill>
              </a:rPr>
              <a:t>You can pre-render loading indicators such as skeletons and spinners, or a small but meaningful part of future screens such as a cover photo, title, etc</a:t>
            </a:r>
            <a:r>
              <a:rPr lang="en-US" b="1" dirty="0">
                <a:solidFill>
                  <a:srgbClr val="FF0000"/>
                </a:solidFill>
              </a:rPr>
              <a:t>.</a:t>
            </a:r>
            <a:br>
              <a:rPr lang="en-US" b="1" dirty="0">
                <a:solidFill>
                  <a:srgbClr val="FF0000"/>
                </a:solidFill>
              </a:rPr>
            </a:br>
            <a:r>
              <a:rPr lang="en-US" dirty="0"/>
              <a:t> </a:t>
            </a:r>
            <a:r>
              <a:rPr lang="en-US" dirty="0">
                <a:highlight>
                  <a:srgbClr val="00FF00"/>
                </a:highlight>
              </a:rPr>
              <a:t>This helps users understand the app is responding and provides a better user experience.</a:t>
            </a:r>
            <a:br>
              <a:rPr lang="en-US" dirty="0"/>
            </a:br>
            <a:br>
              <a:rPr lang="en-US" dirty="0"/>
            </a:br>
            <a:r>
              <a:rPr lang="en-US" b="1" dirty="0">
                <a:solidFill>
                  <a:srgbClr val="FF0000"/>
                </a:solidFill>
              </a:rPr>
              <a:t>Create a loading state by adding a loading.js file inside a folder.</a:t>
            </a:r>
            <a:endParaRPr lang="en-IN" b="1" dirty="0">
              <a:solidFill>
                <a:srgbClr val="FF0000"/>
              </a:solidFill>
            </a:endParaRPr>
          </a:p>
        </p:txBody>
      </p:sp>
    </p:spTree>
    <p:extLst>
      <p:ext uri="{BB962C8B-B14F-4D97-AF65-F5344CB8AC3E}">
        <p14:creationId xmlns:p14="http://schemas.microsoft.com/office/powerpoint/2010/main" val="107081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oading.js special file">
            <a:extLst>
              <a:ext uri="{FF2B5EF4-FFF2-40B4-BE49-F238E27FC236}">
                <a16:creationId xmlns:a16="http://schemas.microsoft.com/office/drawing/2014/main" id="{20055032-E3CE-B831-DB17-D39EA10B2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04" y="1119981"/>
            <a:ext cx="11611992" cy="4618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6B6AB2-FD09-82CD-004F-0CBDF6B9F76F}"/>
              </a:ext>
            </a:extLst>
          </p:cNvPr>
          <p:cNvSpPr txBox="1"/>
          <p:nvPr/>
        </p:nvSpPr>
        <p:spPr>
          <a:xfrm>
            <a:off x="1573937" y="2151727"/>
            <a:ext cx="8813306" cy="2554545"/>
          </a:xfrm>
          <a:prstGeom prst="rect">
            <a:avLst/>
          </a:prstGeom>
          <a:noFill/>
        </p:spPr>
        <p:txBody>
          <a:bodyPr wrap="square">
            <a:spAutoFit/>
          </a:bodyPr>
          <a:lstStyle/>
          <a:p>
            <a:pPr algn="ctr"/>
            <a:r>
              <a:rPr lang="en-US" sz="3200" dirty="0">
                <a:solidFill>
                  <a:srgbClr val="FF0000"/>
                </a:solidFill>
                <a:highlight>
                  <a:srgbClr val="00FF00"/>
                </a:highlight>
              </a:rPr>
              <a:t>export default function Loading() {</a:t>
            </a:r>
          </a:p>
          <a:p>
            <a:pPr algn="ctr"/>
            <a:r>
              <a:rPr lang="en-US" sz="3200" dirty="0">
                <a:solidFill>
                  <a:srgbClr val="FF0000"/>
                </a:solidFill>
                <a:highlight>
                  <a:srgbClr val="00FF00"/>
                </a:highlight>
              </a:rPr>
              <a:t>  // You can add any UI inside Loading, including a Skeleton.</a:t>
            </a:r>
          </a:p>
          <a:p>
            <a:pPr algn="ctr"/>
            <a:r>
              <a:rPr lang="en-US" sz="3200" dirty="0">
                <a:solidFill>
                  <a:srgbClr val="FF0000"/>
                </a:solidFill>
                <a:highlight>
                  <a:srgbClr val="00FF00"/>
                </a:highlight>
              </a:rPr>
              <a:t>  return &lt;</a:t>
            </a:r>
            <a:r>
              <a:rPr lang="en-US" sz="3200" dirty="0" err="1">
                <a:solidFill>
                  <a:srgbClr val="FF0000"/>
                </a:solidFill>
                <a:highlight>
                  <a:srgbClr val="00FF00"/>
                </a:highlight>
              </a:rPr>
              <a:t>LoadingSkeleton</a:t>
            </a:r>
            <a:r>
              <a:rPr lang="en-US" sz="3200" dirty="0">
                <a:solidFill>
                  <a:srgbClr val="FF0000"/>
                </a:solidFill>
                <a:highlight>
                  <a:srgbClr val="00FF00"/>
                </a:highlight>
              </a:rPr>
              <a:t> /&gt;</a:t>
            </a:r>
          </a:p>
          <a:p>
            <a:pPr algn="ctr"/>
            <a:r>
              <a:rPr lang="en-US" sz="3200" dirty="0">
                <a:solidFill>
                  <a:srgbClr val="7030A0"/>
                </a:solidFill>
                <a:highlight>
                  <a:srgbClr val="00FF00"/>
                </a:highlight>
              </a:rPr>
              <a:t>}</a:t>
            </a:r>
            <a:endParaRPr lang="en-IN" sz="3200" dirty="0">
              <a:solidFill>
                <a:srgbClr val="7030A0"/>
              </a:solidFill>
              <a:highlight>
                <a:srgbClr val="00FF00"/>
              </a:highlight>
            </a:endParaRPr>
          </a:p>
        </p:txBody>
      </p:sp>
    </p:spTree>
    <p:extLst>
      <p:ext uri="{BB962C8B-B14F-4D97-AF65-F5344CB8AC3E}">
        <p14:creationId xmlns:p14="http://schemas.microsoft.com/office/powerpoint/2010/main" val="239245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7824-B3B6-57B7-B8CA-1621FC650F18}"/>
              </a:ext>
            </a:extLst>
          </p:cNvPr>
          <p:cNvSpPr>
            <a:spLocks noGrp="1"/>
          </p:cNvSpPr>
          <p:nvPr>
            <p:ph type="title"/>
          </p:nvPr>
        </p:nvSpPr>
        <p:spPr/>
        <p:txBody>
          <a:bodyPr/>
          <a:lstStyle/>
          <a:p>
            <a:endParaRPr lang="en-IN"/>
          </a:p>
        </p:txBody>
      </p:sp>
      <p:pic>
        <p:nvPicPr>
          <p:cNvPr id="8194" name="Picture 2" descr="loading.js overview">
            <a:extLst>
              <a:ext uri="{FF2B5EF4-FFF2-40B4-BE49-F238E27FC236}">
                <a16:creationId xmlns:a16="http://schemas.microsoft.com/office/drawing/2014/main" id="{8B331D6D-E7AF-C33F-8FE3-C962007B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 y="509588"/>
            <a:ext cx="11860567" cy="5837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383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120E-54B2-408C-BEDC-805F3E34D057}"/>
              </a:ext>
            </a:extLst>
          </p:cNvPr>
          <p:cNvSpPr>
            <a:spLocks noGrp="1"/>
          </p:cNvSpPr>
          <p:nvPr>
            <p:ph type="title"/>
          </p:nvPr>
        </p:nvSpPr>
        <p:spPr>
          <a:xfrm>
            <a:off x="1205036" y="2701771"/>
            <a:ext cx="9601200" cy="1219200"/>
          </a:xfrm>
        </p:spPr>
        <p:txBody>
          <a:bodyPr/>
          <a:lstStyle/>
          <a:p>
            <a:pPr algn="ctr"/>
            <a:r>
              <a:rPr lang="en-IN" b="1" dirty="0"/>
              <a:t>Streaming</a:t>
            </a:r>
          </a:p>
        </p:txBody>
      </p:sp>
    </p:spTree>
    <p:extLst>
      <p:ext uri="{BB962C8B-B14F-4D97-AF65-F5344CB8AC3E}">
        <p14:creationId xmlns:p14="http://schemas.microsoft.com/office/powerpoint/2010/main" val="421159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DF3ED-0F1A-C60A-8C11-050FEEC4D9F9}"/>
              </a:ext>
            </a:extLst>
          </p:cNvPr>
          <p:cNvPicPr>
            <a:picLocks noChangeAspect="1"/>
          </p:cNvPicPr>
          <p:nvPr/>
        </p:nvPicPr>
        <p:blipFill rotWithShape="1">
          <a:blip r:embed="rId2"/>
          <a:srcRect l="19223" t="23734" r="5500" b="14692"/>
          <a:stretch/>
        </p:blipFill>
        <p:spPr>
          <a:xfrm>
            <a:off x="944673" y="1120584"/>
            <a:ext cx="10034229" cy="4616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778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art showing Server Rendering without Streaming">
            <a:extLst>
              <a:ext uri="{FF2B5EF4-FFF2-40B4-BE49-F238E27FC236}">
                <a16:creationId xmlns:a16="http://schemas.microsoft.com/office/drawing/2014/main" id="{B7E9527C-144D-B3CC-D473-9E0D5035B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6963"/>
            <a:ext cx="12192000" cy="4664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15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ED6B-AF10-4D4B-458D-285A2DA29E70}"/>
              </a:ext>
            </a:extLst>
          </p:cNvPr>
          <p:cNvSpPr>
            <a:spLocks noGrp="1"/>
          </p:cNvSpPr>
          <p:nvPr>
            <p:ph type="title"/>
          </p:nvPr>
        </p:nvSpPr>
        <p:spPr>
          <a:xfrm>
            <a:off x="1295400" y="672483"/>
            <a:ext cx="9601200" cy="5513033"/>
          </a:xfrm>
          <a:effectLst>
            <a:outerShdw blurRad="50800" dist="38100" dir="2700000" algn="tl" rotWithShape="0">
              <a:prstClr val="black">
                <a:alpha val="40000"/>
              </a:prstClr>
            </a:outerShdw>
          </a:effectLst>
        </p:spPr>
        <p:txBody>
          <a:bodyPr>
            <a:normAutofit fontScale="90000"/>
          </a:bodyPr>
          <a:lstStyle/>
          <a:p>
            <a:pPr algn="ctr"/>
            <a:r>
              <a:rPr lang="en-US" b="0" i="0" dirty="0">
                <a:solidFill>
                  <a:srgbClr val="171717"/>
                </a:solidFill>
                <a:effectLst/>
                <a:highlight>
                  <a:srgbClr val="00FF00"/>
                </a:highlight>
                <a:latin typeface="Inter"/>
              </a:rPr>
              <a:t>These steps are sequential and blocking, meaning the server can only render the HTML for a page once all the data has been fetched. </a:t>
            </a:r>
            <a:br>
              <a:rPr lang="en-US" dirty="0">
                <a:solidFill>
                  <a:srgbClr val="171717"/>
                </a:solidFill>
                <a:highlight>
                  <a:srgbClr val="00FF00"/>
                </a:highlight>
                <a:latin typeface="Inter"/>
              </a:rPr>
            </a:br>
            <a:r>
              <a:rPr lang="en-US" dirty="0">
                <a:solidFill>
                  <a:srgbClr val="171717"/>
                </a:solidFill>
                <a:highlight>
                  <a:srgbClr val="00FF00"/>
                </a:highlight>
                <a:latin typeface="Inter"/>
              </a:rPr>
              <a:t>O</a:t>
            </a:r>
            <a:r>
              <a:rPr lang="en-US" b="0" i="0" dirty="0">
                <a:solidFill>
                  <a:srgbClr val="171717"/>
                </a:solidFill>
                <a:effectLst/>
                <a:latin typeface="Inter"/>
              </a:rPr>
              <a:t>n the client, React can only hydrate the UI once the code for all components in the page has been downloaded.</a:t>
            </a:r>
            <a:br>
              <a:rPr lang="en-US" b="0" i="0" dirty="0">
                <a:solidFill>
                  <a:srgbClr val="171717"/>
                </a:solidFill>
                <a:effectLst/>
                <a:latin typeface="Inter"/>
              </a:rPr>
            </a:br>
            <a:r>
              <a:rPr lang="en-US" b="0" i="0" dirty="0">
                <a:solidFill>
                  <a:srgbClr val="171717"/>
                </a:solidFill>
                <a:effectLst/>
                <a:highlight>
                  <a:srgbClr val="00FF00"/>
                </a:highlight>
                <a:latin typeface="Inter"/>
              </a:rPr>
              <a:t>SSR with React and Next.js helps improve the perceived loading performance by showing a non-interactive page to the user as soon as possible.</a:t>
            </a:r>
            <a:br>
              <a:rPr lang="en-US" b="0" i="0" dirty="0">
                <a:solidFill>
                  <a:srgbClr val="171717"/>
                </a:solidFill>
                <a:effectLst/>
                <a:highlight>
                  <a:srgbClr val="00FF00"/>
                </a:highlight>
                <a:latin typeface="Inter"/>
              </a:rPr>
            </a:br>
            <a:endParaRPr lang="en-IN" dirty="0">
              <a:highlight>
                <a:srgbClr val="00FF00"/>
              </a:highlight>
            </a:endParaRPr>
          </a:p>
        </p:txBody>
      </p:sp>
    </p:spTree>
    <p:extLst>
      <p:ext uri="{BB962C8B-B14F-4D97-AF65-F5344CB8AC3E}">
        <p14:creationId xmlns:p14="http://schemas.microsoft.com/office/powerpoint/2010/main" val="334821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rver Rendering without Streaming">
            <a:extLst>
              <a:ext uri="{FF2B5EF4-FFF2-40B4-BE49-F238E27FC236}">
                <a16:creationId xmlns:a16="http://schemas.microsoft.com/office/drawing/2014/main" id="{6655121D-442B-48ED-F068-762BF0F6A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167"/>
            <a:ext cx="12130637" cy="5022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535A3D-D875-8622-5B5D-92B66D42F003}"/>
              </a:ext>
            </a:extLst>
          </p:cNvPr>
          <p:cNvSpPr txBox="1"/>
          <p:nvPr/>
        </p:nvSpPr>
        <p:spPr>
          <a:xfrm>
            <a:off x="2558989" y="5348770"/>
            <a:ext cx="6130030" cy="1477328"/>
          </a:xfrm>
          <a:prstGeom prst="rect">
            <a:avLst/>
          </a:prstGeom>
          <a:noFill/>
        </p:spPr>
        <p:txBody>
          <a:bodyPr wrap="square">
            <a:spAutoFit/>
          </a:bodyPr>
          <a:lstStyle/>
          <a:p>
            <a:pPr algn="ctr"/>
            <a:r>
              <a:rPr lang="en-US" sz="2400" b="1" dirty="0">
                <a:highlight>
                  <a:srgbClr val="00FF00"/>
                </a:highlight>
              </a:rPr>
              <a:t>However, it can still be slow as all data fetching on server needs to be completed before the page can be shown to the user.</a:t>
            </a:r>
          </a:p>
          <a:p>
            <a:endParaRPr lang="en-US" dirty="0"/>
          </a:p>
        </p:txBody>
      </p:sp>
    </p:spTree>
    <p:extLst>
      <p:ext uri="{BB962C8B-B14F-4D97-AF65-F5344CB8AC3E}">
        <p14:creationId xmlns:p14="http://schemas.microsoft.com/office/powerpoint/2010/main" val="254879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F35E-0031-5B7D-0A2A-C43023C1E82C}"/>
              </a:ext>
            </a:extLst>
          </p:cNvPr>
          <p:cNvSpPr>
            <a:spLocks noGrp="1"/>
          </p:cNvSpPr>
          <p:nvPr>
            <p:ph type="title"/>
          </p:nvPr>
        </p:nvSpPr>
        <p:spPr>
          <a:xfrm>
            <a:off x="724830" y="301083"/>
            <a:ext cx="9642828" cy="1549875"/>
          </a:xfrm>
        </p:spPr>
        <p:txBody>
          <a:bodyPr>
            <a:normAutofit fontScale="90000"/>
          </a:bodyPr>
          <a:lstStyle/>
          <a:p>
            <a:r>
              <a:rPr lang="en-US" b="1" i="0" dirty="0">
                <a:solidFill>
                  <a:srgbClr val="171717"/>
                </a:solidFill>
                <a:effectLst/>
                <a:latin typeface="Inter"/>
              </a:rPr>
              <a:t>Streaming</a:t>
            </a:r>
            <a:r>
              <a:rPr lang="en-US" b="0" i="0" dirty="0">
                <a:solidFill>
                  <a:srgbClr val="171717"/>
                </a:solidFill>
                <a:effectLst/>
                <a:latin typeface="Inter"/>
              </a:rPr>
              <a:t> allows you to break down the page's HTML into smaller chunks and progressively send those chunks from the server to the client</a:t>
            </a:r>
            <a:endParaRPr lang="en-IN" dirty="0"/>
          </a:p>
        </p:txBody>
      </p:sp>
      <p:pic>
        <p:nvPicPr>
          <p:cNvPr id="4098" name="Picture 2" descr="How Server Rendering with Streaming Works">
            <a:extLst>
              <a:ext uri="{FF2B5EF4-FFF2-40B4-BE49-F238E27FC236}">
                <a16:creationId xmlns:a16="http://schemas.microsoft.com/office/drawing/2014/main" id="{2C59AA0D-4DBB-2749-216D-484F40247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3" y="1850958"/>
            <a:ext cx="12164277" cy="4884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288E57B-A90D-D212-832F-CF4EADDA285A}"/>
                  </a:ext>
                </a:extLst>
              </p14:cNvPr>
              <p14:cNvContentPartPr/>
              <p14:nvPr/>
            </p14:nvContentPartPr>
            <p14:xfrm>
              <a:off x="450720" y="685800"/>
              <a:ext cx="9531720" cy="1486080"/>
            </p14:xfrm>
          </p:contentPart>
        </mc:Choice>
        <mc:Fallback>
          <p:pic>
            <p:nvPicPr>
              <p:cNvPr id="3" name="Ink 2">
                <a:extLst>
                  <a:ext uri="{FF2B5EF4-FFF2-40B4-BE49-F238E27FC236}">
                    <a16:creationId xmlns:a16="http://schemas.microsoft.com/office/drawing/2014/main" id="{9288E57B-A90D-D212-832F-CF4EADDA285A}"/>
                  </a:ext>
                </a:extLst>
              </p:cNvPr>
              <p:cNvPicPr/>
              <p:nvPr/>
            </p:nvPicPr>
            <p:blipFill>
              <a:blip r:embed="rId4"/>
              <a:stretch>
                <a:fillRect/>
              </a:stretch>
            </p:blipFill>
            <p:spPr>
              <a:xfrm>
                <a:off x="441360" y="676440"/>
                <a:ext cx="9550440" cy="1504800"/>
              </a:xfrm>
              <a:prstGeom prst="rect">
                <a:avLst/>
              </a:prstGeom>
            </p:spPr>
          </p:pic>
        </mc:Fallback>
      </mc:AlternateContent>
    </p:spTree>
    <p:extLst>
      <p:ext uri="{BB962C8B-B14F-4D97-AF65-F5344CB8AC3E}">
        <p14:creationId xmlns:p14="http://schemas.microsoft.com/office/powerpoint/2010/main" val="393131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1704</TotalTime>
  <Words>1905</Words>
  <Application>Microsoft Office PowerPoint</Application>
  <PresentationFormat>Widescreen</PresentationFormat>
  <Paragraphs>190</Paragraphs>
  <Slides>123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123</vt:i4>
      </vt:variant>
    </vt:vector>
  </HeadingPairs>
  <TitlesOfParts>
    <vt:vector size="128" baseType="lpstr">
      <vt:lpstr>Arial</vt:lpstr>
      <vt:lpstr>Corbel</vt:lpstr>
      <vt:lpstr>hack</vt:lpstr>
      <vt:lpstr>Inter</vt:lpstr>
      <vt:lpstr>Seashells 16x9</vt:lpstr>
      <vt:lpstr>Next JS</vt:lpstr>
      <vt:lpstr>Session Agenda</vt:lpstr>
      <vt:lpstr>Components</vt:lpstr>
      <vt:lpstr>File Conventions</vt:lpstr>
      <vt:lpstr>Component Hierarchy</vt:lpstr>
      <vt:lpstr>PowerPoint Presentation</vt:lpstr>
      <vt:lpstr>PowerPoint Presentation</vt:lpstr>
      <vt:lpstr>PowerPoint Presentation</vt:lpstr>
      <vt:lpstr>In a nested route, the components of a segment will be nested inside the components of its parent segment</vt:lpstr>
      <vt:lpstr>PowerPoint Presentation</vt:lpstr>
      <vt:lpstr>Co location</vt:lpstr>
      <vt:lpstr>PowerPoint Presentation</vt:lpstr>
      <vt:lpstr>Component Types</vt:lpstr>
      <vt:lpstr>Routing Fundamentals </vt:lpstr>
      <vt:lpstr>PowerPoint Presentation</vt:lpstr>
      <vt:lpstr>Tree</vt:lpstr>
      <vt:lpstr>Subtree</vt:lpstr>
      <vt:lpstr>Root</vt:lpstr>
      <vt:lpstr>Leaf</vt:lpstr>
      <vt:lpstr>PowerPoint Presentation</vt:lpstr>
      <vt:lpstr>URL Segment</vt:lpstr>
      <vt:lpstr>URL Path</vt:lpstr>
      <vt:lpstr>URL Path</vt:lpstr>
      <vt:lpstr>Roles of Folders and Files</vt:lpstr>
      <vt:lpstr>Nested Routing</vt:lpstr>
      <vt:lpstr>Nested Routing</vt:lpstr>
      <vt:lpstr>Home Route</vt:lpstr>
      <vt:lpstr>PowerPoint Presentation</vt:lpstr>
      <vt:lpstr>Additional Routes</vt:lpstr>
      <vt:lpstr>PowerPoint Presentation</vt:lpstr>
      <vt:lpstr>PowerPoint Presentation</vt:lpstr>
      <vt:lpstr>PowerPoint Presentation</vt:lpstr>
      <vt:lpstr>src/app/about/page.js</vt:lpstr>
      <vt:lpstr>Nested Routes</vt:lpstr>
      <vt:lpstr>PowerPoint Presentation</vt:lpstr>
      <vt:lpstr>Dynamic Routes</vt:lpstr>
      <vt:lpstr>When you don't know the exact segment names ahead of time and want to create routes from dynamic data, you can use Dynamic Segments that are filled in at request time or prerendered at build time.</vt:lpstr>
      <vt:lpstr>A Dynamic Segment can be created by wrapping a folder's name in square brackets: [folderName].  For example, [id] or [slug].  Dynamic Segments are passed as the params prop to layout, page, route, and generateMetadata functions..</vt:lpstr>
      <vt:lpstr>PowerPoint Presentation</vt:lpstr>
      <vt:lpstr>PowerPoint Presentation</vt:lpstr>
      <vt:lpstr>Nested Dynamic Routing</vt:lpstr>
      <vt:lpstr>PowerPoint Presentation</vt:lpstr>
      <vt:lpstr>Static Site Generation -SSG</vt:lpstr>
      <vt:lpstr>Generating Static Params </vt:lpstr>
      <vt:lpstr>PowerPoint Presentation</vt:lpstr>
      <vt:lpstr>app / todos/page.js</vt:lpstr>
      <vt:lpstr>app / todos/[id]/page.js</vt:lpstr>
      <vt:lpstr>The primary benefit of the generateStaticParams function is its smart retrieval of data.  If content is fetched within the generateStaticParams function using a fetch request, the requests are automatically memoized. This means a fetch request with the same arguments across multiple generateStaticParams, Layouts, and Pages will only be made once, which decreases build times</vt:lpstr>
      <vt:lpstr>PowerPoint Presentation</vt:lpstr>
      <vt:lpstr>PowerPoint Presentation</vt:lpstr>
      <vt:lpstr>Linking and Navigation</vt:lpstr>
      <vt:lpstr>Ways to Navigate</vt:lpstr>
      <vt:lpstr>&lt;Link&gt; Component</vt:lpstr>
      <vt:lpstr>PowerPoint Presentation</vt:lpstr>
      <vt:lpstr>Route Groups</vt:lpstr>
      <vt:lpstr>   Route Group to prevent the folder from being included in the route's URL path. </vt:lpstr>
      <vt:lpstr>Advantages of Route Groups</vt:lpstr>
      <vt:lpstr>Convention A route group can be created by wrapping a folder's name in parenthesis: (folderName)</vt:lpstr>
      <vt:lpstr>PowerPoint Presentation</vt:lpstr>
      <vt:lpstr>Sharing layout for Same Group</vt:lpstr>
      <vt:lpstr>PowerPoint Presentation</vt:lpstr>
      <vt:lpstr>Even though routes inside (marketing) and (shop) share the same URL hierarchy, you can create a different layout for each group by adding a layout.js file inside their folders.</vt:lpstr>
      <vt:lpstr>Opting specific segments into a layout</vt:lpstr>
      <vt:lpstr>PowerPoint Presentation</vt:lpstr>
      <vt:lpstr>Creating multiple root layouts </vt:lpstr>
      <vt:lpstr>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vt:lpstr>
      <vt:lpstr>. Both (marketing) and (shop) have their own root layout </vt:lpstr>
      <vt:lpstr>PowerPoint Presentation</vt:lpstr>
      <vt:lpstr>  Parallel Routes </vt:lpstr>
      <vt:lpstr>Parallel Routing allows you to simultaneously or conditionally render one or more pages in the same layout. For highly dynamic sections of an app, such as dashboards and feeds on social sites, Parallel Routing can be used to implement complex routing patterns.</vt:lpstr>
      <vt:lpstr>PowerPoint Presentation</vt:lpstr>
      <vt:lpstr>Conditional Rendering</vt:lpstr>
      <vt:lpstr>PowerPoint Presentation</vt:lpstr>
      <vt:lpstr>Unmatched Routes </vt:lpstr>
      <vt:lpstr>By default, the content rendered within a slot will match the current URL.  In the case of an unmatched slot, the content that Next.js renders differs based on the routing technique and folder structure.</vt:lpstr>
      <vt:lpstr>PowerPoint Presentation</vt:lpstr>
      <vt:lpstr>Intercepting Routes</vt:lpstr>
      <vt:lpstr>Intercepting routes allows you to load a route within the current layout while keeping the context for the current page.  This routing paradigm can be useful when you want to "intercept" a certain route to show a different route.</vt:lpstr>
      <vt:lpstr>For example, when clicking on a photo from within a feed, a modal overlaying the feed should show up with the photo. In this case, Next.js intercepts the /feed route and "masks" this URL to show /photo/123 instead. </vt:lpstr>
      <vt:lpstr>PowerPoint Presentation</vt:lpstr>
      <vt:lpstr>However, when navigating to the photo by clicking a shareable URL or by refreshing the page, the entire photo page should render instead of the modal. No route interception should occur. </vt:lpstr>
      <vt:lpstr>PowerPoint Presentation</vt:lpstr>
      <vt:lpstr>PowerPoint Presentation</vt:lpstr>
      <vt:lpstr>For example, you can intercept the photo segment from within the feed segment by creating a (..)photo directory.</vt:lpstr>
      <vt:lpstr>s</vt:lpstr>
      <vt:lpstr>Loading UI and Streaming  </vt:lpstr>
      <vt:lpstr>The special file loading.js helps you create meaningful Loading UI with React Suspense. With this convention, you can show an instant loading state from the server while the content of a route segment loads.  The new content is automatically swapped in once rendering is complete.</vt:lpstr>
      <vt:lpstr>PowerPoint Presentation</vt:lpstr>
      <vt:lpstr>Instant Loading States </vt:lpstr>
      <vt:lpstr>An instant loading state is fallback UI that is shown immediately upon navigation.   You can pre-render loading indicators such as skeletons and spinners, or a small but meaningful part of future screens such as a cover photo, title, etc.  This helps users understand the app is responding and provides a better user experience.  Create a loading state by adding a loading.js file inside a folder.</vt:lpstr>
      <vt:lpstr>PowerPoint Presentation</vt:lpstr>
      <vt:lpstr>PowerPoint Presentation</vt:lpstr>
      <vt:lpstr>PowerPoint Presentation</vt:lpstr>
      <vt:lpstr>Streaming</vt:lpstr>
      <vt:lpstr>PowerPoint Presentation</vt:lpstr>
      <vt:lpstr>PowerPoint Presentation</vt:lpstr>
      <vt:lpstr>These steps are sequential and blocking, meaning the server can only render the HTML for a page once all the data has been fetched.  On the client, React can only hydrate the UI once the code for all components in the page has been downloaded. SSR with React and Next.js helps improve the perceived loading performance by showing a non-interactive page to the user as soon as possible. </vt:lpstr>
      <vt:lpstr>PowerPoint Presentation</vt:lpstr>
      <vt:lpstr>Streaming allows you to break down the page's HTML into smaller chunks and progressively send those chunks from the server to the client</vt:lpstr>
      <vt:lpstr>PowerPoint Presentation</vt:lpstr>
      <vt:lpstr>PowerPoint Presentation</vt:lpstr>
      <vt:lpstr>Streaming is particularly beneficial when you want to prevent long data requests from blocking the page from rendering as it can reduce the Time To First Byte (TTFB) and First Contentful Paint (FCP). It also helps improve Time to Interactive (TTI), especially on slower devices.</vt:lpstr>
      <vt:lpstr>PowerPoint Presentation</vt:lpstr>
      <vt:lpstr>PowerPoint Presentation</vt:lpstr>
      <vt:lpstr>SEO </vt:lpstr>
      <vt:lpstr>Metadata Object and generate Metadata Options </vt:lpstr>
      <vt:lpstr>PowerPoint Presentation</vt:lpstr>
      <vt:lpstr>PowerPoint Presentation</vt:lpstr>
      <vt:lpstr>PowerPoint Presentation</vt:lpstr>
      <vt:lpstr>Styling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 Fonts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JS</dc:title>
  <dc:creator>Subramanian Murugan</dc:creator>
  <cp:lastModifiedBy>Subramanian Murugan</cp:lastModifiedBy>
  <cp:revision>87</cp:revision>
  <dcterms:created xsi:type="dcterms:W3CDTF">2023-08-01T12:56:55Z</dcterms:created>
  <dcterms:modified xsi:type="dcterms:W3CDTF">2025-02-20T07:07:18Z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